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85" r:id="rId2"/>
    <p:sldId id="256" r:id="rId3"/>
    <p:sldId id="261" r:id="rId4"/>
    <p:sldId id="262" r:id="rId5"/>
    <p:sldId id="258" r:id="rId6"/>
    <p:sldId id="259" r:id="rId7"/>
    <p:sldId id="287" r:id="rId8"/>
    <p:sldId id="264" r:id="rId9"/>
    <p:sldId id="288" r:id="rId10"/>
    <p:sldId id="265" r:id="rId11"/>
    <p:sldId id="289" r:id="rId12"/>
    <p:sldId id="266" r:id="rId13"/>
    <p:sldId id="290" r:id="rId14"/>
    <p:sldId id="267" r:id="rId15"/>
    <p:sldId id="291" r:id="rId16"/>
    <p:sldId id="268" r:id="rId17"/>
    <p:sldId id="292" r:id="rId18"/>
    <p:sldId id="269" r:id="rId19"/>
    <p:sldId id="293" r:id="rId20"/>
    <p:sldId id="270" r:id="rId21"/>
    <p:sldId id="294" r:id="rId22"/>
    <p:sldId id="271" r:id="rId23"/>
    <p:sldId id="284" r:id="rId24"/>
    <p:sldId id="286" r:id="rId25"/>
    <p:sldId id="282"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3C4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729"/>
    <p:restoredTop sz="94737"/>
  </p:normalViewPr>
  <p:slideViewPr>
    <p:cSldViewPr snapToGrid="0">
      <p:cViewPr>
        <p:scale>
          <a:sx n="67" d="100"/>
          <a:sy n="67" d="100"/>
        </p:scale>
        <p:origin x="152" y="10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53A509A5-97B9-FE47-9001-02DD604A27A0}" type="datetimeFigureOut">
              <a:rPr lang="en-US" smtClean="0"/>
              <a:t>11/26/23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F03893-CFCA-6540-B030-AF325D6745AD}" type="slidenum">
              <a:rPr lang="en-US" smtClean="0"/>
              <a:t>‹#›</a:t>
            </a:fld>
            <a:endParaRPr lang="en-US"/>
          </a:p>
        </p:txBody>
      </p:sp>
    </p:spTree>
    <p:extLst>
      <p:ext uri="{BB962C8B-B14F-4D97-AF65-F5344CB8AC3E}">
        <p14:creationId xmlns:p14="http://schemas.microsoft.com/office/powerpoint/2010/main" val="977847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53A509A5-97B9-FE47-9001-02DD604A27A0}" type="datetimeFigureOut">
              <a:rPr lang="en-US" smtClean="0"/>
              <a:t>11/26/23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F03893-CFCA-6540-B030-AF325D6745AD}" type="slidenum">
              <a:rPr lang="en-US" smtClean="0"/>
              <a:t>‹#›</a:t>
            </a:fld>
            <a:endParaRPr lang="en-US"/>
          </a:p>
        </p:txBody>
      </p:sp>
    </p:spTree>
    <p:extLst>
      <p:ext uri="{BB962C8B-B14F-4D97-AF65-F5344CB8AC3E}">
        <p14:creationId xmlns:p14="http://schemas.microsoft.com/office/powerpoint/2010/main" val="247842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53A509A5-97B9-FE47-9001-02DD604A27A0}" type="datetimeFigureOut">
              <a:rPr lang="en-US" smtClean="0"/>
              <a:t>11/26/23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F03893-CFCA-6540-B030-AF325D6745AD}" type="slidenum">
              <a:rPr lang="en-US" smtClean="0"/>
              <a:t>‹#›</a:t>
            </a:fld>
            <a:endParaRPr lang="en-US"/>
          </a:p>
        </p:txBody>
      </p:sp>
    </p:spTree>
    <p:extLst>
      <p:ext uri="{BB962C8B-B14F-4D97-AF65-F5344CB8AC3E}">
        <p14:creationId xmlns:p14="http://schemas.microsoft.com/office/powerpoint/2010/main" val="1931921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53A509A5-97B9-FE47-9001-02DD604A27A0}" type="datetimeFigureOut">
              <a:rPr lang="en-US" smtClean="0"/>
              <a:t>11/26/23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F03893-CFCA-6540-B030-AF325D6745AD}" type="slidenum">
              <a:rPr lang="en-US" smtClean="0"/>
              <a:t>‹#›</a:t>
            </a:fld>
            <a:endParaRPr lang="en-US"/>
          </a:p>
        </p:txBody>
      </p:sp>
    </p:spTree>
    <p:extLst>
      <p:ext uri="{BB962C8B-B14F-4D97-AF65-F5344CB8AC3E}">
        <p14:creationId xmlns:p14="http://schemas.microsoft.com/office/powerpoint/2010/main" val="2806299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53A509A5-97B9-FE47-9001-02DD604A27A0}" type="datetimeFigureOut">
              <a:rPr lang="en-US" smtClean="0"/>
              <a:t>11/26/23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F03893-CFCA-6540-B030-AF325D6745AD}" type="slidenum">
              <a:rPr lang="en-US" smtClean="0"/>
              <a:t>‹#›</a:t>
            </a:fld>
            <a:endParaRPr lang="en-US"/>
          </a:p>
        </p:txBody>
      </p:sp>
    </p:spTree>
    <p:extLst>
      <p:ext uri="{BB962C8B-B14F-4D97-AF65-F5344CB8AC3E}">
        <p14:creationId xmlns:p14="http://schemas.microsoft.com/office/powerpoint/2010/main" val="8963986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53A509A5-97B9-FE47-9001-02DD604A27A0}" type="datetimeFigureOut">
              <a:rPr lang="en-US" smtClean="0"/>
              <a:t>11/26/23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F03893-CFCA-6540-B030-AF325D6745AD}" type="slidenum">
              <a:rPr lang="en-US" smtClean="0"/>
              <a:t>‹#›</a:t>
            </a:fld>
            <a:endParaRPr lang="en-US"/>
          </a:p>
        </p:txBody>
      </p:sp>
    </p:spTree>
    <p:extLst>
      <p:ext uri="{BB962C8B-B14F-4D97-AF65-F5344CB8AC3E}">
        <p14:creationId xmlns:p14="http://schemas.microsoft.com/office/powerpoint/2010/main" val="1660689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53A509A5-97B9-FE47-9001-02DD604A27A0}" type="datetimeFigureOut">
              <a:rPr lang="en-US" smtClean="0"/>
              <a:t>11/26/23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F03893-CFCA-6540-B030-AF325D6745AD}" type="slidenum">
              <a:rPr lang="en-US" smtClean="0"/>
              <a:t>‹#›</a:t>
            </a:fld>
            <a:endParaRPr lang="en-US"/>
          </a:p>
        </p:txBody>
      </p:sp>
    </p:spTree>
    <p:extLst>
      <p:ext uri="{BB962C8B-B14F-4D97-AF65-F5344CB8AC3E}">
        <p14:creationId xmlns:p14="http://schemas.microsoft.com/office/powerpoint/2010/main" val="3130492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53A509A5-97B9-FE47-9001-02DD604A27A0}" type="datetimeFigureOut">
              <a:rPr lang="en-US" smtClean="0"/>
              <a:t>11/26/23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F03893-CFCA-6540-B030-AF325D6745AD}" type="slidenum">
              <a:rPr lang="en-US" smtClean="0"/>
              <a:t>‹#›</a:t>
            </a:fld>
            <a:endParaRPr lang="en-US"/>
          </a:p>
        </p:txBody>
      </p:sp>
    </p:spTree>
    <p:extLst>
      <p:ext uri="{BB962C8B-B14F-4D97-AF65-F5344CB8AC3E}">
        <p14:creationId xmlns:p14="http://schemas.microsoft.com/office/powerpoint/2010/main" val="4114980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A509A5-97B9-FE47-9001-02DD604A27A0}" type="datetimeFigureOut">
              <a:rPr lang="en-US" smtClean="0"/>
              <a:t>11/26/23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F03893-CFCA-6540-B030-AF325D6745AD}" type="slidenum">
              <a:rPr lang="en-US" smtClean="0"/>
              <a:t>‹#›</a:t>
            </a:fld>
            <a:endParaRPr lang="en-US"/>
          </a:p>
        </p:txBody>
      </p:sp>
    </p:spTree>
    <p:extLst>
      <p:ext uri="{BB962C8B-B14F-4D97-AF65-F5344CB8AC3E}">
        <p14:creationId xmlns:p14="http://schemas.microsoft.com/office/powerpoint/2010/main" val="2214419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53A509A5-97B9-FE47-9001-02DD604A27A0}" type="datetimeFigureOut">
              <a:rPr lang="en-US" smtClean="0"/>
              <a:t>11/26/23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F03893-CFCA-6540-B030-AF325D6745AD}" type="slidenum">
              <a:rPr lang="en-US" smtClean="0"/>
              <a:t>‹#›</a:t>
            </a:fld>
            <a:endParaRPr lang="en-US"/>
          </a:p>
        </p:txBody>
      </p:sp>
    </p:spTree>
    <p:extLst>
      <p:ext uri="{BB962C8B-B14F-4D97-AF65-F5344CB8AC3E}">
        <p14:creationId xmlns:p14="http://schemas.microsoft.com/office/powerpoint/2010/main" val="986500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53A509A5-97B9-FE47-9001-02DD604A27A0}" type="datetimeFigureOut">
              <a:rPr lang="en-US" smtClean="0"/>
              <a:t>11/26/23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F03893-CFCA-6540-B030-AF325D6745AD}" type="slidenum">
              <a:rPr lang="en-US" smtClean="0"/>
              <a:t>‹#›</a:t>
            </a:fld>
            <a:endParaRPr lang="en-US"/>
          </a:p>
        </p:txBody>
      </p:sp>
    </p:spTree>
    <p:extLst>
      <p:ext uri="{BB962C8B-B14F-4D97-AF65-F5344CB8AC3E}">
        <p14:creationId xmlns:p14="http://schemas.microsoft.com/office/powerpoint/2010/main" val="27242202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A509A5-97B9-FE47-9001-02DD604A27A0}" type="datetimeFigureOut">
              <a:rPr lang="en-US" smtClean="0"/>
              <a:t>11/26/23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F03893-CFCA-6540-B030-AF325D6745AD}" type="slidenum">
              <a:rPr lang="en-US" smtClean="0"/>
              <a:t>‹#›</a:t>
            </a:fld>
            <a:endParaRPr lang="en-US"/>
          </a:p>
        </p:txBody>
      </p:sp>
    </p:spTree>
    <p:extLst>
      <p:ext uri="{BB962C8B-B14F-4D97-AF65-F5344CB8AC3E}">
        <p14:creationId xmlns:p14="http://schemas.microsoft.com/office/powerpoint/2010/main" val="28343895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hyperlink" Target="https://www.biblegateway.com/passage/?search=Isaiah+1%3B1&amp;version=NIV#fen-NIV-17672a"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hyperlink" Target="https://www.biblegateway.com/passage/?search=Luke%2010&amp;version=NIV#fen-NIV-25406f"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s://www.biblegateway.com/passage/?search=Philippians%202&amp;version=NIV#fen-NIV-29399b" TargetMode="External"/><Relationship Id="rId2" Type="http://schemas.openxmlformats.org/officeDocument/2006/relationships/hyperlink" Target="https://www.biblegateway.com/passage/?search=Philippians%202&amp;version=NIV#fen-NIV-29398a"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64F64-4453-3089-F640-EA8ECC67B423}"/>
              </a:ext>
            </a:extLst>
          </p:cNvPr>
          <p:cNvSpPr>
            <a:spLocks noGrp="1"/>
          </p:cNvSpPr>
          <p:nvPr>
            <p:ph type="ctrTitle"/>
          </p:nvPr>
        </p:nvSpPr>
        <p:spPr>
          <a:xfrm>
            <a:off x="6722158" y="2839402"/>
            <a:ext cx="4324350" cy="2387600"/>
          </a:xfrm>
        </p:spPr>
        <p:txBody>
          <a:bodyPr>
            <a:normAutofit fontScale="90000"/>
          </a:bodyPr>
          <a:lstStyle/>
          <a:p>
            <a:r>
              <a:rPr lang="en-US" b="1" dirty="0">
                <a:solidFill>
                  <a:srgbClr val="FFFF00"/>
                </a:solidFill>
                <a:latin typeface="Lucida Calligraphy" panose="03010101010101010101" pitchFamily="66" charset="77"/>
                <a:cs typeface="Chamberi Super Display" panose="020F0502020204030204" pitchFamily="34" charset="0"/>
              </a:rPr>
              <a:t>The Beatitudes: A Radical Way of Living</a:t>
            </a:r>
          </a:p>
        </p:txBody>
      </p:sp>
      <p:pic>
        <p:nvPicPr>
          <p:cNvPr id="5" name="Picture 4" descr="A painting of a person&#10;&#10;Description automatically generated">
            <a:extLst>
              <a:ext uri="{FF2B5EF4-FFF2-40B4-BE49-F238E27FC236}">
                <a16:creationId xmlns:a16="http://schemas.microsoft.com/office/drawing/2014/main" id="{A8A613CE-CF72-C606-30F2-0D515202752E}"/>
              </a:ext>
            </a:extLst>
          </p:cNvPr>
          <p:cNvPicPr>
            <a:picLocks noChangeAspect="1"/>
          </p:cNvPicPr>
          <p:nvPr/>
        </p:nvPicPr>
        <p:blipFill>
          <a:blip r:embed="rId2"/>
          <a:stretch>
            <a:fillRect/>
          </a:stretch>
        </p:blipFill>
        <p:spPr>
          <a:xfrm rot="5400000">
            <a:off x="584166" y="1148057"/>
            <a:ext cx="6299855" cy="4723812"/>
          </a:xfrm>
          <a:prstGeom prst="rect">
            <a:avLst/>
          </a:prstGeom>
        </p:spPr>
      </p:pic>
    </p:spTree>
    <p:extLst>
      <p:ext uri="{BB962C8B-B14F-4D97-AF65-F5344CB8AC3E}">
        <p14:creationId xmlns:p14="http://schemas.microsoft.com/office/powerpoint/2010/main" val="4023123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64F64-4453-3089-F640-EA8ECC67B423}"/>
              </a:ext>
            </a:extLst>
          </p:cNvPr>
          <p:cNvSpPr>
            <a:spLocks noGrp="1"/>
          </p:cNvSpPr>
          <p:nvPr>
            <p:ph type="ctrTitle"/>
          </p:nvPr>
        </p:nvSpPr>
        <p:spPr>
          <a:xfrm>
            <a:off x="103954" y="276090"/>
            <a:ext cx="11704869" cy="1537875"/>
          </a:xfrm>
        </p:spPr>
        <p:txBody>
          <a:bodyPr>
            <a:noAutofit/>
          </a:bodyPr>
          <a:lstStyle/>
          <a:p>
            <a:r>
              <a:rPr lang="en-US" sz="4400" b="1" dirty="0">
                <a:solidFill>
                  <a:srgbClr val="FFFF00"/>
                </a:solidFill>
                <a:latin typeface="Lucida Calligraphy" panose="03010101010101010101" pitchFamily="66" charset="77"/>
                <a:cs typeface="Chamberi Super Display" panose="020F0502020204030204" pitchFamily="34" charset="0"/>
              </a:rPr>
              <a:t>Blessed are the meek for they will inherit the earth</a:t>
            </a:r>
          </a:p>
        </p:txBody>
      </p:sp>
      <p:sp>
        <p:nvSpPr>
          <p:cNvPr id="3" name="TextBox 2">
            <a:extLst>
              <a:ext uri="{FF2B5EF4-FFF2-40B4-BE49-F238E27FC236}">
                <a16:creationId xmlns:a16="http://schemas.microsoft.com/office/drawing/2014/main" id="{E3D3D1A3-D77E-AEB3-6399-73056D1125EB}"/>
              </a:ext>
            </a:extLst>
          </p:cNvPr>
          <p:cNvSpPr txBox="1"/>
          <p:nvPr/>
        </p:nvSpPr>
        <p:spPr>
          <a:xfrm>
            <a:off x="887896" y="1045028"/>
            <a:ext cx="10920927" cy="3046988"/>
          </a:xfrm>
          <a:prstGeom prst="rect">
            <a:avLst/>
          </a:prstGeom>
          <a:noFill/>
        </p:spPr>
        <p:txBody>
          <a:bodyPr wrap="square" rtlCol="0">
            <a:spAutoFit/>
          </a:bodyPr>
          <a:lstStyle/>
          <a:p>
            <a:endParaRPr lang="en-US" sz="3200" dirty="0">
              <a:solidFill>
                <a:schemeClr val="bg1"/>
              </a:solidFill>
            </a:endParaRPr>
          </a:p>
          <a:p>
            <a:endParaRPr lang="en-US" sz="3200" dirty="0">
              <a:solidFill>
                <a:schemeClr val="bg1"/>
              </a:solidFill>
            </a:endParaRPr>
          </a:p>
          <a:p>
            <a:r>
              <a:rPr lang="en-US" sz="3200" dirty="0">
                <a:solidFill>
                  <a:schemeClr val="bg1"/>
                </a:solidFill>
              </a:rPr>
              <a:t>The meek are the powerless and the voiceless, the unseen and the unheard. They are the people who stay out of sight. Jesus was meek in that he saw himself as one who came to serve rather than be served. (Mt.20:28)</a:t>
            </a:r>
          </a:p>
        </p:txBody>
      </p:sp>
      <p:sp>
        <p:nvSpPr>
          <p:cNvPr id="4" name="TextBox 3">
            <a:extLst>
              <a:ext uri="{FF2B5EF4-FFF2-40B4-BE49-F238E27FC236}">
                <a16:creationId xmlns:a16="http://schemas.microsoft.com/office/drawing/2014/main" id="{D1173C87-71B9-8C80-0450-13FAB708D56F}"/>
              </a:ext>
            </a:extLst>
          </p:cNvPr>
          <p:cNvSpPr txBox="1"/>
          <p:nvPr/>
        </p:nvSpPr>
        <p:spPr>
          <a:xfrm>
            <a:off x="2391448" y="4566982"/>
            <a:ext cx="7409103" cy="954107"/>
          </a:xfrm>
          <a:prstGeom prst="rect">
            <a:avLst/>
          </a:prstGeom>
          <a:noFill/>
        </p:spPr>
        <p:txBody>
          <a:bodyPr wrap="square" rtlCol="0">
            <a:spAutoFit/>
          </a:bodyPr>
          <a:lstStyle/>
          <a:p>
            <a:r>
              <a:rPr lang="en-US" sz="2800" dirty="0"/>
              <a:t>The meek do not try to control or dominate. Jesus promises rest and light burdens. (Mt.11:28)</a:t>
            </a:r>
          </a:p>
        </p:txBody>
      </p:sp>
      <p:sp>
        <p:nvSpPr>
          <p:cNvPr id="6" name="Rectangle 5">
            <a:extLst>
              <a:ext uri="{FF2B5EF4-FFF2-40B4-BE49-F238E27FC236}">
                <a16:creationId xmlns:a16="http://schemas.microsoft.com/office/drawing/2014/main" id="{D9C643F7-E1D9-742D-DD7C-69D3F7484C05}"/>
              </a:ext>
            </a:extLst>
          </p:cNvPr>
          <p:cNvSpPr/>
          <p:nvPr/>
        </p:nvSpPr>
        <p:spPr>
          <a:xfrm>
            <a:off x="2023694" y="5617770"/>
            <a:ext cx="7878568" cy="923330"/>
          </a:xfrm>
          <a:prstGeom prst="rect">
            <a:avLst/>
          </a:prstGeom>
          <a:noFill/>
        </p:spPr>
        <p:txBody>
          <a:bodyPr wrap="none" lIns="91440" tIns="45720" rIns="91440" bIns="45720">
            <a:spAutoFit/>
          </a:bodyPr>
          <a:lstStyle/>
          <a:p>
            <a:pPr algn="ctr"/>
            <a:r>
              <a:rPr lang="en-GB" sz="5400" b="1" dirty="0">
                <a:ln w="6600">
                  <a:solidFill>
                    <a:schemeClr val="accent2"/>
                  </a:solidFill>
                  <a:prstDash val="solid"/>
                </a:ln>
                <a:solidFill>
                  <a:srgbClr val="FFFFFF"/>
                </a:solidFill>
                <a:effectLst>
                  <a:outerShdw dist="38100" dir="2700000" algn="tl" rotWithShape="0">
                    <a:schemeClr val="accent2"/>
                  </a:outerShdw>
                </a:effectLst>
              </a:rPr>
              <a:t>Your photo or illustration ?</a:t>
            </a:r>
            <a:endParaRPr lang="en-GB"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776546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linds(horizont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C63361-9F96-254D-A5BC-D232951FCF20}"/>
              </a:ext>
            </a:extLst>
          </p:cNvPr>
          <p:cNvSpPr>
            <a:spLocks noGrp="1"/>
          </p:cNvSpPr>
          <p:nvPr>
            <p:ph type="title"/>
          </p:nvPr>
        </p:nvSpPr>
        <p:spPr>
          <a:xfrm>
            <a:off x="418225" y="1365448"/>
            <a:ext cx="3201366" cy="3387497"/>
          </a:xfrm>
        </p:spPr>
        <p:txBody>
          <a:bodyPr anchor="b">
            <a:normAutofit/>
          </a:bodyPr>
          <a:lstStyle/>
          <a:p>
            <a:pPr algn="r"/>
            <a:r>
              <a:rPr lang="en-US" sz="4000" dirty="0">
                <a:solidFill>
                  <a:srgbClr val="FFFFFF"/>
                </a:solidFill>
              </a:rPr>
              <a:t>The scriptures and those who are</a:t>
            </a:r>
            <a:br>
              <a:rPr lang="en-US" sz="4000" dirty="0">
                <a:solidFill>
                  <a:srgbClr val="FFFFFF"/>
                </a:solidFill>
              </a:rPr>
            </a:br>
            <a:r>
              <a:rPr lang="en-US" sz="4000" dirty="0">
                <a:solidFill>
                  <a:srgbClr val="FFFFFF"/>
                </a:solidFill>
              </a:rPr>
              <a:t>meek .</a:t>
            </a:r>
          </a:p>
        </p:txBody>
      </p:sp>
      <p:sp>
        <p:nvSpPr>
          <p:cNvPr id="3" name="Content Placeholder 2">
            <a:extLst>
              <a:ext uri="{FF2B5EF4-FFF2-40B4-BE49-F238E27FC236}">
                <a16:creationId xmlns:a16="http://schemas.microsoft.com/office/drawing/2014/main" id="{470474AE-1753-3701-5FF9-EF371D66222A}"/>
              </a:ext>
            </a:extLst>
          </p:cNvPr>
          <p:cNvSpPr>
            <a:spLocks noGrp="1"/>
          </p:cNvSpPr>
          <p:nvPr>
            <p:ph idx="1"/>
          </p:nvPr>
        </p:nvSpPr>
        <p:spPr>
          <a:xfrm>
            <a:off x="4810259" y="615614"/>
            <a:ext cx="6555347" cy="5903720"/>
          </a:xfrm>
        </p:spPr>
        <p:txBody>
          <a:bodyPr anchor="ctr">
            <a:normAutofit/>
          </a:bodyPr>
          <a:lstStyle/>
          <a:p>
            <a:pPr marL="0" indent="0">
              <a:buNone/>
            </a:pPr>
            <a:r>
              <a:rPr lang="en-IE" dirty="0">
                <a:solidFill>
                  <a:srgbClr val="000000"/>
                </a:solidFill>
                <a:latin typeface="system-ui"/>
              </a:rPr>
              <a:t>Matthew 11:28-30</a:t>
            </a:r>
            <a:endParaRPr lang="en-IE" b="0" i="0" dirty="0">
              <a:solidFill>
                <a:srgbClr val="000000"/>
              </a:solidFill>
              <a:effectLst/>
              <a:latin typeface="system-ui"/>
            </a:endParaRPr>
          </a:p>
          <a:p>
            <a:pPr marL="0" indent="0">
              <a:buNone/>
            </a:pPr>
            <a:r>
              <a:rPr lang="en-IE" b="0" i="0" dirty="0">
                <a:solidFill>
                  <a:srgbClr val="000000"/>
                </a:solidFill>
                <a:effectLst/>
                <a:latin typeface="system-ui"/>
              </a:rPr>
              <a:t>“Come to me, all you who are weary and burdened, and I will give you rest. </a:t>
            </a:r>
            <a:r>
              <a:rPr lang="en-IE" b="1" i="0" baseline="30000" dirty="0">
                <a:solidFill>
                  <a:srgbClr val="000000"/>
                </a:solidFill>
                <a:effectLst/>
                <a:latin typeface="system-ui"/>
              </a:rPr>
              <a:t>29 </a:t>
            </a:r>
            <a:r>
              <a:rPr lang="en-IE" b="0" i="0" dirty="0">
                <a:solidFill>
                  <a:srgbClr val="000000"/>
                </a:solidFill>
                <a:effectLst/>
                <a:latin typeface="system-ui"/>
              </a:rPr>
              <a:t>Take my yoke upon you and learn from me, for I am gentle and humble in heart, and you will find rest for your souls. </a:t>
            </a:r>
            <a:r>
              <a:rPr lang="en-IE" b="1" i="0" baseline="30000" dirty="0">
                <a:solidFill>
                  <a:srgbClr val="000000"/>
                </a:solidFill>
                <a:effectLst/>
                <a:latin typeface="system-ui"/>
              </a:rPr>
              <a:t>30 </a:t>
            </a:r>
            <a:r>
              <a:rPr lang="en-IE" b="0" i="0" dirty="0">
                <a:solidFill>
                  <a:srgbClr val="000000"/>
                </a:solidFill>
                <a:effectLst/>
                <a:latin typeface="system-ui"/>
              </a:rPr>
              <a:t>For my yoke is easy and my burden is light.”</a:t>
            </a:r>
            <a:endParaRPr lang="en-IE" dirty="0">
              <a:latin typeface="system-ui"/>
            </a:endParaRPr>
          </a:p>
        </p:txBody>
      </p:sp>
    </p:spTree>
    <p:extLst>
      <p:ext uri="{BB962C8B-B14F-4D97-AF65-F5344CB8AC3E}">
        <p14:creationId xmlns:p14="http://schemas.microsoft.com/office/powerpoint/2010/main" val="12355769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64F64-4453-3089-F640-EA8ECC67B423}"/>
              </a:ext>
            </a:extLst>
          </p:cNvPr>
          <p:cNvSpPr>
            <a:spLocks noGrp="1"/>
          </p:cNvSpPr>
          <p:nvPr>
            <p:ph type="ctrTitle"/>
          </p:nvPr>
        </p:nvSpPr>
        <p:spPr>
          <a:xfrm>
            <a:off x="420606" y="2139603"/>
            <a:ext cx="11350787" cy="589930"/>
          </a:xfrm>
        </p:spPr>
        <p:txBody>
          <a:bodyPr>
            <a:noAutofit/>
          </a:bodyPr>
          <a:lstStyle/>
          <a:p>
            <a:r>
              <a:rPr lang="en-US" sz="4400" b="1" dirty="0">
                <a:solidFill>
                  <a:srgbClr val="FFFF00"/>
                </a:solidFill>
                <a:latin typeface="Lucida Calligraphy" panose="03010101010101010101" pitchFamily="66" charset="77"/>
                <a:cs typeface="Chamberi Super Display" panose="020F0502020204030204" pitchFamily="34" charset="0"/>
              </a:rPr>
              <a:t>Blessed are those who hunger and thirst for  righteousness for they will be filled</a:t>
            </a:r>
          </a:p>
        </p:txBody>
      </p:sp>
      <p:sp>
        <p:nvSpPr>
          <p:cNvPr id="3" name="TextBox 2">
            <a:extLst>
              <a:ext uri="{FF2B5EF4-FFF2-40B4-BE49-F238E27FC236}">
                <a16:creationId xmlns:a16="http://schemas.microsoft.com/office/drawing/2014/main" id="{1F2D4630-683C-3CB3-0365-76CB26106208}"/>
              </a:ext>
            </a:extLst>
          </p:cNvPr>
          <p:cNvSpPr txBox="1"/>
          <p:nvPr/>
        </p:nvSpPr>
        <p:spPr>
          <a:xfrm>
            <a:off x="1187534" y="4525618"/>
            <a:ext cx="10827024" cy="954107"/>
          </a:xfrm>
          <a:prstGeom prst="rect">
            <a:avLst/>
          </a:prstGeom>
          <a:noFill/>
        </p:spPr>
        <p:txBody>
          <a:bodyPr wrap="square" rtlCol="0">
            <a:spAutoFit/>
          </a:bodyPr>
          <a:lstStyle/>
          <a:p>
            <a:r>
              <a:rPr lang="en-US" sz="2800" dirty="0"/>
              <a:t>They really long for justice in the world especially for the defenseless orphan and widow. (Is 1.17) They show strength and courage.</a:t>
            </a:r>
          </a:p>
        </p:txBody>
      </p:sp>
      <p:sp>
        <p:nvSpPr>
          <p:cNvPr id="4" name="TextBox 3">
            <a:extLst>
              <a:ext uri="{FF2B5EF4-FFF2-40B4-BE49-F238E27FC236}">
                <a16:creationId xmlns:a16="http://schemas.microsoft.com/office/drawing/2014/main" id="{914DE91E-8902-3012-F0E2-055522854BCD}"/>
              </a:ext>
            </a:extLst>
          </p:cNvPr>
          <p:cNvSpPr txBox="1"/>
          <p:nvPr/>
        </p:nvSpPr>
        <p:spPr>
          <a:xfrm>
            <a:off x="944368" y="2866563"/>
            <a:ext cx="10827025" cy="1384995"/>
          </a:xfrm>
          <a:prstGeom prst="rect">
            <a:avLst/>
          </a:prstGeom>
          <a:noFill/>
        </p:spPr>
        <p:txBody>
          <a:bodyPr wrap="square" rtlCol="0">
            <a:spAutoFit/>
          </a:bodyPr>
          <a:lstStyle/>
          <a:p>
            <a:r>
              <a:rPr lang="en-US" sz="2800" dirty="0">
                <a:solidFill>
                  <a:schemeClr val="bg1"/>
                </a:solidFill>
              </a:rPr>
              <a:t>They live in accordance with the commandments and the law. (</a:t>
            </a:r>
            <a:r>
              <a:rPr lang="en-US" sz="2800" dirty="0" err="1">
                <a:solidFill>
                  <a:schemeClr val="bg1"/>
                </a:solidFill>
              </a:rPr>
              <a:t>cf</a:t>
            </a:r>
            <a:r>
              <a:rPr lang="en-US" sz="2800" dirty="0">
                <a:solidFill>
                  <a:schemeClr val="bg1"/>
                </a:solidFill>
              </a:rPr>
              <a:t> Is 1:17) They live in right relationship with themselves, with God and with their </a:t>
            </a:r>
            <a:r>
              <a:rPr lang="en-US" sz="2800" dirty="0" err="1">
                <a:solidFill>
                  <a:schemeClr val="bg1"/>
                </a:solidFill>
              </a:rPr>
              <a:t>neighbour</a:t>
            </a:r>
            <a:r>
              <a:rPr lang="en-US" sz="2800" dirty="0">
                <a:solidFill>
                  <a:schemeClr val="bg1"/>
                </a:solidFill>
              </a:rPr>
              <a:t>. (Mt.22:37ff) They seek to restore broken relationships.</a:t>
            </a:r>
          </a:p>
        </p:txBody>
      </p:sp>
      <p:sp>
        <p:nvSpPr>
          <p:cNvPr id="6" name="Rectangle 5">
            <a:extLst>
              <a:ext uri="{FF2B5EF4-FFF2-40B4-BE49-F238E27FC236}">
                <a16:creationId xmlns:a16="http://schemas.microsoft.com/office/drawing/2014/main" id="{89E44C9F-8847-52FC-88C7-A5669954DD52}"/>
              </a:ext>
            </a:extLst>
          </p:cNvPr>
          <p:cNvSpPr/>
          <p:nvPr/>
        </p:nvSpPr>
        <p:spPr>
          <a:xfrm>
            <a:off x="2023694" y="5617770"/>
            <a:ext cx="7878568" cy="923330"/>
          </a:xfrm>
          <a:prstGeom prst="rect">
            <a:avLst/>
          </a:prstGeom>
          <a:noFill/>
        </p:spPr>
        <p:txBody>
          <a:bodyPr wrap="none" lIns="91440" tIns="45720" rIns="91440" bIns="45720">
            <a:spAutoFit/>
          </a:bodyPr>
          <a:lstStyle/>
          <a:p>
            <a:pPr algn="ctr"/>
            <a:r>
              <a:rPr lang="en-GB" sz="5400" b="1" dirty="0">
                <a:ln w="6600">
                  <a:solidFill>
                    <a:schemeClr val="accent2"/>
                  </a:solidFill>
                  <a:prstDash val="solid"/>
                </a:ln>
                <a:solidFill>
                  <a:srgbClr val="FFFFFF"/>
                </a:solidFill>
                <a:effectLst>
                  <a:outerShdw dist="38100" dir="2700000" algn="tl" rotWithShape="0">
                    <a:schemeClr val="accent2"/>
                  </a:outerShdw>
                </a:effectLst>
              </a:rPr>
              <a:t>Your photo or illustration ?</a:t>
            </a:r>
            <a:endParaRPr lang="en-GB"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028566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linds(horizont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C63361-9F96-254D-A5BC-D232951FCF20}"/>
              </a:ext>
            </a:extLst>
          </p:cNvPr>
          <p:cNvSpPr>
            <a:spLocks noGrp="1"/>
          </p:cNvSpPr>
          <p:nvPr>
            <p:ph type="title"/>
          </p:nvPr>
        </p:nvSpPr>
        <p:spPr>
          <a:xfrm>
            <a:off x="551389" y="1786893"/>
            <a:ext cx="3201366" cy="3387497"/>
          </a:xfrm>
        </p:spPr>
        <p:txBody>
          <a:bodyPr anchor="b">
            <a:normAutofit/>
          </a:bodyPr>
          <a:lstStyle/>
          <a:p>
            <a:pPr algn="r"/>
            <a:r>
              <a:rPr lang="en-US" sz="4000" dirty="0">
                <a:solidFill>
                  <a:srgbClr val="FFFFFF"/>
                </a:solidFill>
              </a:rPr>
              <a:t>The scriptures and those who  hunger and thirst for righteousness.</a:t>
            </a:r>
          </a:p>
        </p:txBody>
      </p:sp>
      <p:sp>
        <p:nvSpPr>
          <p:cNvPr id="3" name="Content Placeholder 2">
            <a:extLst>
              <a:ext uri="{FF2B5EF4-FFF2-40B4-BE49-F238E27FC236}">
                <a16:creationId xmlns:a16="http://schemas.microsoft.com/office/drawing/2014/main" id="{470474AE-1753-3701-5FF9-EF371D66222A}"/>
              </a:ext>
            </a:extLst>
          </p:cNvPr>
          <p:cNvSpPr>
            <a:spLocks noGrp="1"/>
          </p:cNvSpPr>
          <p:nvPr>
            <p:ph idx="1"/>
          </p:nvPr>
        </p:nvSpPr>
        <p:spPr>
          <a:xfrm>
            <a:off x="4810259" y="615614"/>
            <a:ext cx="6555347" cy="5903720"/>
          </a:xfrm>
        </p:spPr>
        <p:txBody>
          <a:bodyPr anchor="ctr">
            <a:normAutofit/>
          </a:bodyPr>
          <a:lstStyle/>
          <a:p>
            <a:pPr marL="0" indent="0" algn="l">
              <a:buNone/>
            </a:pPr>
            <a:r>
              <a:rPr lang="en-IE" b="0" i="0" dirty="0">
                <a:solidFill>
                  <a:srgbClr val="000000"/>
                </a:solidFill>
                <a:effectLst/>
                <a:latin typeface="system-ui"/>
              </a:rPr>
              <a:t>Isaiah 1.17-18</a:t>
            </a:r>
          </a:p>
          <a:p>
            <a:pPr marL="0" indent="0" algn="l">
              <a:buNone/>
            </a:pPr>
            <a:r>
              <a:rPr lang="en-IE" b="0" i="0" dirty="0">
                <a:solidFill>
                  <a:srgbClr val="000000"/>
                </a:solidFill>
                <a:effectLst/>
                <a:latin typeface="system-ui"/>
              </a:rPr>
              <a:t>Learn to do right; seek justice.</a:t>
            </a:r>
            <a:br>
              <a:rPr lang="en-IE" b="0" i="0" dirty="0">
                <a:solidFill>
                  <a:srgbClr val="000000"/>
                </a:solidFill>
                <a:effectLst/>
                <a:latin typeface="system-ui"/>
              </a:rPr>
            </a:br>
            <a:r>
              <a:rPr lang="en-IE" b="0" i="0" dirty="0">
                <a:solidFill>
                  <a:srgbClr val="000000"/>
                </a:solidFill>
                <a:effectLst/>
                <a:latin typeface="Courier New" panose="02070309020205020404" pitchFamily="49" charset="0"/>
              </a:rPr>
              <a:t>    </a:t>
            </a:r>
            <a:r>
              <a:rPr lang="en-IE" b="0" i="0" dirty="0">
                <a:solidFill>
                  <a:srgbClr val="000000"/>
                </a:solidFill>
                <a:effectLst/>
                <a:latin typeface="system-ui"/>
              </a:rPr>
              <a:t>Defend the oppressed.</a:t>
            </a:r>
            <a:r>
              <a:rPr lang="en-IE" b="0" i="0" baseline="30000" dirty="0">
                <a:solidFill>
                  <a:srgbClr val="000000"/>
                </a:solidFill>
                <a:effectLst/>
                <a:latin typeface="system-ui"/>
              </a:rPr>
              <a:t>[</a:t>
            </a:r>
            <a:r>
              <a:rPr lang="en-IE" b="0" i="0" baseline="30000" dirty="0">
                <a:solidFill>
                  <a:srgbClr val="4A4A4A"/>
                </a:solidFill>
                <a:effectLst/>
                <a:latin typeface="system-ui"/>
                <a:hlinkClick r:id="rId2" tooltip="See footnote a"/>
              </a:rPr>
              <a:t>a</a:t>
            </a:r>
            <a:r>
              <a:rPr lang="en-IE" b="0" i="0" baseline="30000" dirty="0">
                <a:solidFill>
                  <a:srgbClr val="000000"/>
                </a:solidFill>
                <a:effectLst/>
                <a:latin typeface="system-ui"/>
              </a:rPr>
              <a:t>]</a:t>
            </a:r>
            <a:br>
              <a:rPr lang="en-IE" b="0" i="0" dirty="0">
                <a:solidFill>
                  <a:srgbClr val="000000"/>
                </a:solidFill>
                <a:effectLst/>
                <a:latin typeface="system-ui"/>
              </a:rPr>
            </a:br>
            <a:r>
              <a:rPr lang="en-IE" b="0" i="0" dirty="0">
                <a:solidFill>
                  <a:srgbClr val="000000"/>
                </a:solidFill>
                <a:effectLst/>
                <a:latin typeface="system-ui"/>
              </a:rPr>
              <a:t>Take up the cause of the fatherless;</a:t>
            </a:r>
            <a:br>
              <a:rPr lang="en-IE" b="0" i="0" dirty="0">
                <a:solidFill>
                  <a:srgbClr val="000000"/>
                </a:solidFill>
                <a:effectLst/>
                <a:latin typeface="system-ui"/>
              </a:rPr>
            </a:br>
            <a:r>
              <a:rPr lang="en-IE" b="0" i="0" dirty="0">
                <a:solidFill>
                  <a:srgbClr val="000000"/>
                </a:solidFill>
                <a:effectLst/>
                <a:latin typeface="Courier New" panose="02070309020205020404" pitchFamily="49" charset="0"/>
              </a:rPr>
              <a:t>    </a:t>
            </a:r>
            <a:r>
              <a:rPr lang="en-IE" b="0" i="0" dirty="0">
                <a:solidFill>
                  <a:srgbClr val="000000"/>
                </a:solidFill>
                <a:effectLst/>
                <a:latin typeface="system-ui"/>
              </a:rPr>
              <a:t>plead the case of the widow.</a:t>
            </a:r>
          </a:p>
          <a:p>
            <a:pPr marL="0" indent="0" algn="l">
              <a:buNone/>
            </a:pPr>
            <a:r>
              <a:rPr lang="en-IE" b="0" i="0" dirty="0">
                <a:solidFill>
                  <a:srgbClr val="000000"/>
                </a:solidFill>
                <a:effectLst/>
                <a:latin typeface="system-ui"/>
              </a:rPr>
              <a:t>“Come now, let us settle the matter,”</a:t>
            </a:r>
            <a:br>
              <a:rPr lang="en-IE" b="0" i="0" dirty="0">
                <a:solidFill>
                  <a:srgbClr val="000000"/>
                </a:solidFill>
                <a:effectLst/>
                <a:latin typeface="system-ui"/>
              </a:rPr>
            </a:br>
            <a:r>
              <a:rPr lang="en-IE" b="0" i="0" dirty="0">
                <a:solidFill>
                  <a:srgbClr val="000000"/>
                </a:solidFill>
                <a:effectLst/>
                <a:latin typeface="Courier New" panose="02070309020205020404" pitchFamily="49" charset="0"/>
              </a:rPr>
              <a:t>    </a:t>
            </a:r>
            <a:r>
              <a:rPr lang="en-IE" b="0" i="0" dirty="0">
                <a:solidFill>
                  <a:srgbClr val="000000"/>
                </a:solidFill>
                <a:effectLst/>
                <a:latin typeface="system-ui"/>
              </a:rPr>
              <a:t>says the </a:t>
            </a:r>
            <a:r>
              <a:rPr lang="en-IE" b="0" i="0" cap="small" dirty="0">
                <a:solidFill>
                  <a:srgbClr val="000000"/>
                </a:solidFill>
                <a:effectLst/>
                <a:latin typeface="system-ui"/>
              </a:rPr>
              <a:t>Lord</a:t>
            </a:r>
            <a:r>
              <a:rPr lang="en-IE" b="0" i="0" dirty="0">
                <a:solidFill>
                  <a:srgbClr val="000000"/>
                </a:solidFill>
                <a:effectLst/>
                <a:latin typeface="system-ui"/>
              </a:rPr>
              <a:t>.</a:t>
            </a:r>
            <a:br>
              <a:rPr lang="en-IE" b="0" i="0" dirty="0">
                <a:solidFill>
                  <a:srgbClr val="000000"/>
                </a:solidFill>
                <a:effectLst/>
                <a:latin typeface="system-ui"/>
              </a:rPr>
            </a:br>
            <a:r>
              <a:rPr lang="en-IE" b="0" i="0" dirty="0">
                <a:solidFill>
                  <a:srgbClr val="000000"/>
                </a:solidFill>
                <a:effectLst/>
                <a:latin typeface="system-ui"/>
              </a:rPr>
              <a:t>“Though your sins are like scarlet,</a:t>
            </a:r>
            <a:br>
              <a:rPr lang="en-IE" b="0" i="0" dirty="0">
                <a:solidFill>
                  <a:srgbClr val="000000"/>
                </a:solidFill>
                <a:effectLst/>
                <a:latin typeface="system-ui"/>
              </a:rPr>
            </a:br>
            <a:r>
              <a:rPr lang="en-IE" b="0" i="0" dirty="0">
                <a:solidFill>
                  <a:srgbClr val="000000"/>
                </a:solidFill>
                <a:effectLst/>
                <a:latin typeface="Courier New" panose="02070309020205020404" pitchFamily="49" charset="0"/>
              </a:rPr>
              <a:t>    </a:t>
            </a:r>
            <a:r>
              <a:rPr lang="en-IE" b="0" i="0" dirty="0">
                <a:solidFill>
                  <a:srgbClr val="000000"/>
                </a:solidFill>
                <a:effectLst/>
                <a:latin typeface="system-ui"/>
              </a:rPr>
              <a:t>they shall be as white as snow;</a:t>
            </a:r>
            <a:br>
              <a:rPr lang="en-IE" b="0" i="0" dirty="0">
                <a:solidFill>
                  <a:srgbClr val="000000"/>
                </a:solidFill>
                <a:effectLst/>
                <a:latin typeface="system-ui"/>
              </a:rPr>
            </a:br>
            <a:r>
              <a:rPr lang="en-IE" b="0" i="0" dirty="0">
                <a:solidFill>
                  <a:srgbClr val="000000"/>
                </a:solidFill>
                <a:effectLst/>
                <a:latin typeface="system-ui"/>
              </a:rPr>
              <a:t>though they are red as crimson,</a:t>
            </a:r>
            <a:br>
              <a:rPr lang="en-IE" b="0" i="0" dirty="0">
                <a:solidFill>
                  <a:srgbClr val="000000"/>
                </a:solidFill>
                <a:effectLst/>
                <a:latin typeface="system-ui"/>
              </a:rPr>
            </a:br>
            <a:r>
              <a:rPr lang="en-IE" b="0" i="0" dirty="0">
                <a:solidFill>
                  <a:srgbClr val="000000"/>
                </a:solidFill>
                <a:effectLst/>
                <a:latin typeface="Courier New" panose="02070309020205020404" pitchFamily="49" charset="0"/>
              </a:rPr>
              <a:t>    </a:t>
            </a:r>
            <a:r>
              <a:rPr lang="en-IE" b="0" i="0" dirty="0">
                <a:solidFill>
                  <a:srgbClr val="000000"/>
                </a:solidFill>
                <a:effectLst/>
                <a:latin typeface="system-ui"/>
              </a:rPr>
              <a:t>they shall be like wool.</a:t>
            </a:r>
          </a:p>
        </p:txBody>
      </p:sp>
    </p:spTree>
    <p:extLst>
      <p:ext uri="{BB962C8B-B14F-4D97-AF65-F5344CB8AC3E}">
        <p14:creationId xmlns:p14="http://schemas.microsoft.com/office/powerpoint/2010/main" val="21898931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2703AD9-C462-F0F2-A503-7035FE968A24}"/>
              </a:ext>
            </a:extLst>
          </p:cNvPr>
          <p:cNvSpPr txBox="1"/>
          <p:nvPr/>
        </p:nvSpPr>
        <p:spPr>
          <a:xfrm>
            <a:off x="937706" y="4916991"/>
            <a:ext cx="11254294" cy="954107"/>
          </a:xfrm>
          <a:prstGeom prst="rect">
            <a:avLst/>
          </a:prstGeom>
          <a:noFill/>
        </p:spPr>
        <p:txBody>
          <a:bodyPr wrap="square" rtlCol="0">
            <a:spAutoFit/>
          </a:bodyPr>
          <a:lstStyle/>
          <a:p>
            <a:r>
              <a:rPr lang="en-US" sz="2800" dirty="0"/>
              <a:t>The merciful are those who show compassion and solidarity with those </a:t>
            </a:r>
            <a:br>
              <a:rPr lang="en-US" sz="2800" dirty="0"/>
            </a:br>
            <a:r>
              <a:rPr lang="en-US" sz="2800" dirty="0"/>
              <a:t>who are walked over and underprivileged</a:t>
            </a:r>
          </a:p>
        </p:txBody>
      </p:sp>
      <p:sp>
        <p:nvSpPr>
          <p:cNvPr id="6" name="TextBox 5">
            <a:extLst>
              <a:ext uri="{FF2B5EF4-FFF2-40B4-BE49-F238E27FC236}">
                <a16:creationId xmlns:a16="http://schemas.microsoft.com/office/drawing/2014/main" id="{D1E2705F-4618-E492-01C9-DB65E2C2B89B}"/>
              </a:ext>
            </a:extLst>
          </p:cNvPr>
          <p:cNvSpPr txBox="1"/>
          <p:nvPr/>
        </p:nvSpPr>
        <p:spPr>
          <a:xfrm>
            <a:off x="962382" y="2654519"/>
            <a:ext cx="10827026" cy="1815882"/>
          </a:xfrm>
          <a:prstGeom prst="rect">
            <a:avLst/>
          </a:prstGeom>
          <a:noFill/>
        </p:spPr>
        <p:txBody>
          <a:bodyPr wrap="square" rtlCol="0">
            <a:spAutoFit/>
          </a:bodyPr>
          <a:lstStyle/>
          <a:p>
            <a:r>
              <a:rPr lang="en-US" sz="2800" dirty="0">
                <a:solidFill>
                  <a:schemeClr val="bg1"/>
                </a:solidFill>
              </a:rPr>
              <a:t>The merciful are those who do not judge. (Lk 6:36-38) They forgive the wrongs done to them. They love their enemies. (Mt 7:1-5) Jesus refused to condemn the woman accused of adultery and from the cross forgave those who had him crucified. (Lk 23:24)</a:t>
            </a:r>
          </a:p>
        </p:txBody>
      </p:sp>
      <p:sp>
        <p:nvSpPr>
          <p:cNvPr id="3" name="Title 1">
            <a:extLst>
              <a:ext uri="{FF2B5EF4-FFF2-40B4-BE49-F238E27FC236}">
                <a16:creationId xmlns:a16="http://schemas.microsoft.com/office/drawing/2014/main" id="{D721A5CA-6748-F201-F4DD-B40623A82F81}"/>
              </a:ext>
            </a:extLst>
          </p:cNvPr>
          <p:cNvSpPr txBox="1">
            <a:spLocks/>
          </p:cNvSpPr>
          <p:nvPr/>
        </p:nvSpPr>
        <p:spPr>
          <a:xfrm>
            <a:off x="402591" y="0"/>
            <a:ext cx="11386817" cy="23876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b="1">
                <a:solidFill>
                  <a:srgbClr val="FFFF00"/>
                </a:solidFill>
                <a:latin typeface="Lucida Calligraphy" panose="03010101010101010101" pitchFamily="66" charset="77"/>
                <a:cs typeface="Chamberi Super Display" panose="020F0502020204030204" pitchFamily="34" charset="0"/>
              </a:rPr>
              <a:t>Blessed are the merciful for </a:t>
            </a:r>
            <a:br>
              <a:rPr lang="en-US" sz="4400" b="1">
                <a:solidFill>
                  <a:srgbClr val="FFFF00"/>
                </a:solidFill>
                <a:latin typeface="Lucida Calligraphy" panose="03010101010101010101" pitchFamily="66" charset="77"/>
                <a:cs typeface="Chamberi Super Display" panose="020F0502020204030204" pitchFamily="34" charset="0"/>
              </a:rPr>
            </a:br>
            <a:r>
              <a:rPr lang="en-US" sz="4400" b="1">
                <a:solidFill>
                  <a:srgbClr val="FFFF00"/>
                </a:solidFill>
                <a:latin typeface="Lucida Calligraphy" panose="03010101010101010101" pitchFamily="66" charset="77"/>
                <a:cs typeface="Chamberi Super Display" panose="020F0502020204030204" pitchFamily="34" charset="0"/>
              </a:rPr>
              <a:t>they will be shown mercy</a:t>
            </a:r>
            <a:endParaRPr lang="en-US" sz="4400" b="1" dirty="0">
              <a:solidFill>
                <a:srgbClr val="FFFF00"/>
              </a:solidFill>
              <a:latin typeface="Lucida Calligraphy" panose="03010101010101010101" pitchFamily="66" charset="77"/>
              <a:cs typeface="Chamberi Super Display" panose="020F0502020204030204" pitchFamily="34" charset="0"/>
            </a:endParaRPr>
          </a:p>
        </p:txBody>
      </p:sp>
      <p:sp>
        <p:nvSpPr>
          <p:cNvPr id="9" name="Rectangle 8">
            <a:extLst>
              <a:ext uri="{FF2B5EF4-FFF2-40B4-BE49-F238E27FC236}">
                <a16:creationId xmlns:a16="http://schemas.microsoft.com/office/drawing/2014/main" id="{400CB9E7-0D6C-D297-578C-BC6DE193587D}"/>
              </a:ext>
            </a:extLst>
          </p:cNvPr>
          <p:cNvSpPr/>
          <p:nvPr/>
        </p:nvSpPr>
        <p:spPr>
          <a:xfrm>
            <a:off x="2023694" y="5617770"/>
            <a:ext cx="7878568" cy="923330"/>
          </a:xfrm>
          <a:prstGeom prst="rect">
            <a:avLst/>
          </a:prstGeom>
          <a:noFill/>
        </p:spPr>
        <p:txBody>
          <a:bodyPr wrap="none" lIns="91440" tIns="45720" rIns="91440" bIns="45720">
            <a:spAutoFit/>
          </a:bodyPr>
          <a:lstStyle/>
          <a:p>
            <a:pPr algn="ctr"/>
            <a:r>
              <a:rPr lang="en-GB" sz="5400" b="1" dirty="0">
                <a:ln w="6600">
                  <a:solidFill>
                    <a:schemeClr val="accent2"/>
                  </a:solidFill>
                  <a:prstDash val="solid"/>
                </a:ln>
                <a:solidFill>
                  <a:srgbClr val="FFFFFF"/>
                </a:solidFill>
                <a:effectLst>
                  <a:outerShdw dist="38100" dir="2700000" algn="tl" rotWithShape="0">
                    <a:schemeClr val="accent2"/>
                  </a:outerShdw>
                </a:effectLst>
              </a:rPr>
              <a:t>Your photo or illustration ?</a:t>
            </a:r>
            <a:endParaRPr lang="en-GB"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2710150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linds(horizont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3"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C63361-9F96-254D-A5BC-D232951FCF20}"/>
              </a:ext>
            </a:extLst>
          </p:cNvPr>
          <p:cNvSpPr>
            <a:spLocks noGrp="1"/>
          </p:cNvSpPr>
          <p:nvPr>
            <p:ph type="title"/>
          </p:nvPr>
        </p:nvSpPr>
        <p:spPr>
          <a:xfrm>
            <a:off x="551389" y="1786893"/>
            <a:ext cx="3201366" cy="3387497"/>
          </a:xfrm>
        </p:spPr>
        <p:txBody>
          <a:bodyPr anchor="b">
            <a:normAutofit/>
          </a:bodyPr>
          <a:lstStyle/>
          <a:p>
            <a:pPr algn="r"/>
            <a:r>
              <a:rPr lang="en-US" sz="4000" dirty="0">
                <a:solidFill>
                  <a:srgbClr val="FFFFFF"/>
                </a:solidFill>
              </a:rPr>
              <a:t>Those who  are merciful and show mercy in the Scriptures</a:t>
            </a:r>
          </a:p>
        </p:txBody>
      </p:sp>
      <p:sp>
        <p:nvSpPr>
          <p:cNvPr id="3" name="Content Placeholder 2">
            <a:extLst>
              <a:ext uri="{FF2B5EF4-FFF2-40B4-BE49-F238E27FC236}">
                <a16:creationId xmlns:a16="http://schemas.microsoft.com/office/drawing/2014/main" id="{470474AE-1753-3701-5FF9-EF371D66222A}"/>
              </a:ext>
            </a:extLst>
          </p:cNvPr>
          <p:cNvSpPr>
            <a:spLocks noGrp="1"/>
          </p:cNvSpPr>
          <p:nvPr>
            <p:ph idx="1"/>
          </p:nvPr>
        </p:nvSpPr>
        <p:spPr>
          <a:xfrm>
            <a:off x="4810259" y="615614"/>
            <a:ext cx="6555347" cy="5903720"/>
          </a:xfrm>
        </p:spPr>
        <p:txBody>
          <a:bodyPr anchor="ctr">
            <a:normAutofit/>
          </a:bodyPr>
          <a:lstStyle/>
          <a:p>
            <a:pPr marL="0" indent="0" algn="l">
              <a:buNone/>
            </a:pPr>
            <a:r>
              <a:rPr lang="en-IE" b="1" i="0" dirty="0">
                <a:solidFill>
                  <a:srgbClr val="000000"/>
                </a:solidFill>
                <a:effectLst/>
                <a:latin typeface="system-ui"/>
              </a:rPr>
              <a:t>The Parable of the Wicket Servant</a:t>
            </a:r>
          </a:p>
          <a:p>
            <a:pPr marL="0" indent="0" algn="l">
              <a:buNone/>
            </a:pPr>
            <a:r>
              <a:rPr lang="en-IE" b="0" i="0" dirty="0">
                <a:solidFill>
                  <a:srgbClr val="000000"/>
                </a:solidFill>
                <a:effectLst/>
                <a:latin typeface="system-ui"/>
              </a:rPr>
              <a:t>Then the master called the servant in. ‘You wicked servant,’ he said, ‘I cancelled all that debt of yours because you begged me to.</a:t>
            </a:r>
            <a:r>
              <a:rPr lang="en-IE" b="1" i="0" baseline="30000" dirty="0">
                <a:solidFill>
                  <a:srgbClr val="000000"/>
                </a:solidFill>
                <a:effectLst/>
                <a:latin typeface="system-ui"/>
              </a:rPr>
              <a:t> </a:t>
            </a:r>
            <a:r>
              <a:rPr lang="en-IE" b="0" i="0" dirty="0">
                <a:solidFill>
                  <a:srgbClr val="000000"/>
                </a:solidFill>
                <a:effectLst/>
                <a:latin typeface="system-ui"/>
              </a:rPr>
              <a:t>Shouldn’t you have had mercy on your fellow servant just as I had on you?’</a:t>
            </a:r>
            <a:r>
              <a:rPr lang="en-IE" b="1" i="0" baseline="30000" dirty="0">
                <a:solidFill>
                  <a:srgbClr val="000000"/>
                </a:solidFill>
                <a:effectLst/>
                <a:latin typeface="system-ui"/>
              </a:rPr>
              <a:t> </a:t>
            </a:r>
            <a:r>
              <a:rPr lang="en-IE" b="0" i="0" dirty="0">
                <a:solidFill>
                  <a:srgbClr val="000000"/>
                </a:solidFill>
                <a:effectLst/>
                <a:latin typeface="system-ui"/>
              </a:rPr>
              <a:t>In anger his master handed him over to the jailers to be tortured, until he should pay back all he owed.</a:t>
            </a:r>
          </a:p>
          <a:p>
            <a:pPr marL="0" indent="0" algn="l">
              <a:buNone/>
            </a:pPr>
            <a:r>
              <a:rPr lang="en-IE" b="0" i="0" dirty="0">
                <a:solidFill>
                  <a:srgbClr val="000000"/>
                </a:solidFill>
                <a:effectLst/>
                <a:latin typeface="system-ui"/>
              </a:rPr>
              <a:t>“This is how my heavenly Father will treat each of you unless you forgive your brother or sister from your heart.”</a:t>
            </a:r>
          </a:p>
        </p:txBody>
      </p:sp>
    </p:spTree>
    <p:extLst>
      <p:ext uri="{BB962C8B-B14F-4D97-AF65-F5344CB8AC3E}">
        <p14:creationId xmlns:p14="http://schemas.microsoft.com/office/powerpoint/2010/main" val="5861768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4421A2-6E5C-A03C-1EA3-22B53EA7FCCE}"/>
              </a:ext>
            </a:extLst>
          </p:cNvPr>
          <p:cNvSpPr txBox="1"/>
          <p:nvPr/>
        </p:nvSpPr>
        <p:spPr>
          <a:xfrm>
            <a:off x="569842" y="2978331"/>
            <a:ext cx="11052313" cy="1384995"/>
          </a:xfrm>
          <a:prstGeom prst="rect">
            <a:avLst/>
          </a:prstGeom>
          <a:noFill/>
        </p:spPr>
        <p:txBody>
          <a:bodyPr wrap="square" rtlCol="0">
            <a:spAutoFit/>
          </a:bodyPr>
          <a:lstStyle/>
          <a:p>
            <a:r>
              <a:rPr lang="en-US" sz="2800" dirty="0">
                <a:solidFill>
                  <a:schemeClr val="bg1"/>
                </a:solidFill>
              </a:rPr>
              <a:t>The pure in heart are those who are without guilt or blame. They are innocent and clean of heart. Jesus freed people from ”unclean spirits” and cured the lepers and made them clean. (</a:t>
            </a:r>
            <a:r>
              <a:rPr lang="en-US" sz="2800" dirty="0" err="1">
                <a:solidFill>
                  <a:schemeClr val="bg1"/>
                </a:solidFill>
              </a:rPr>
              <a:t>cf</a:t>
            </a:r>
            <a:r>
              <a:rPr lang="en-US" sz="2800" dirty="0">
                <a:solidFill>
                  <a:schemeClr val="bg1"/>
                </a:solidFill>
              </a:rPr>
              <a:t> Mt.6:6)</a:t>
            </a:r>
          </a:p>
        </p:txBody>
      </p:sp>
      <p:sp>
        <p:nvSpPr>
          <p:cNvPr id="4" name="TextBox 3">
            <a:extLst>
              <a:ext uri="{FF2B5EF4-FFF2-40B4-BE49-F238E27FC236}">
                <a16:creationId xmlns:a16="http://schemas.microsoft.com/office/drawing/2014/main" id="{BDF12A54-5718-25A5-42AB-7DD028306F95}"/>
              </a:ext>
            </a:extLst>
          </p:cNvPr>
          <p:cNvSpPr txBox="1"/>
          <p:nvPr/>
        </p:nvSpPr>
        <p:spPr>
          <a:xfrm>
            <a:off x="1974574" y="4613452"/>
            <a:ext cx="8643637" cy="954107"/>
          </a:xfrm>
          <a:prstGeom prst="rect">
            <a:avLst/>
          </a:prstGeom>
          <a:noFill/>
        </p:spPr>
        <p:txBody>
          <a:bodyPr wrap="square" rtlCol="0">
            <a:spAutoFit/>
          </a:bodyPr>
          <a:lstStyle/>
          <a:p>
            <a:r>
              <a:rPr lang="en-US" sz="2800" dirty="0"/>
              <a:t>The pure in heart possess a singleness of purpose and desire one thing only – to focus their lives on God.</a:t>
            </a:r>
          </a:p>
        </p:txBody>
      </p:sp>
      <p:sp>
        <p:nvSpPr>
          <p:cNvPr id="6" name="Title 1">
            <a:extLst>
              <a:ext uri="{FF2B5EF4-FFF2-40B4-BE49-F238E27FC236}">
                <a16:creationId xmlns:a16="http://schemas.microsoft.com/office/drawing/2014/main" id="{425E5EB0-B081-8A48-9868-1D529B20933F}"/>
              </a:ext>
            </a:extLst>
          </p:cNvPr>
          <p:cNvSpPr txBox="1">
            <a:spLocks/>
          </p:cNvSpPr>
          <p:nvPr/>
        </p:nvSpPr>
        <p:spPr>
          <a:xfrm>
            <a:off x="236937" y="3803"/>
            <a:ext cx="11718121" cy="23876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b="1" dirty="0">
                <a:solidFill>
                  <a:srgbClr val="FFFF00"/>
                </a:solidFill>
                <a:latin typeface="Lucida Calligraphy" panose="03010101010101010101" pitchFamily="66" charset="77"/>
                <a:cs typeface="Chamberi Super Display" panose="020F0502020204030204" pitchFamily="34" charset="0"/>
              </a:rPr>
              <a:t>Blessed are the pure of heart </a:t>
            </a:r>
            <a:br>
              <a:rPr lang="en-US" sz="4400" b="1" dirty="0">
                <a:solidFill>
                  <a:srgbClr val="FFFF00"/>
                </a:solidFill>
                <a:latin typeface="Lucida Calligraphy" panose="03010101010101010101" pitchFamily="66" charset="77"/>
                <a:cs typeface="Chamberi Super Display" panose="020F0502020204030204" pitchFamily="34" charset="0"/>
              </a:rPr>
            </a:br>
            <a:r>
              <a:rPr lang="en-US" sz="4400" b="1" dirty="0">
                <a:solidFill>
                  <a:srgbClr val="FFFF00"/>
                </a:solidFill>
                <a:latin typeface="Lucida Calligraphy" panose="03010101010101010101" pitchFamily="66" charset="77"/>
                <a:cs typeface="Chamberi Super Display" panose="020F0502020204030204" pitchFamily="34" charset="0"/>
              </a:rPr>
              <a:t>for they will see God </a:t>
            </a:r>
          </a:p>
        </p:txBody>
      </p:sp>
      <p:sp>
        <p:nvSpPr>
          <p:cNvPr id="2" name="Rectangle 1">
            <a:extLst>
              <a:ext uri="{FF2B5EF4-FFF2-40B4-BE49-F238E27FC236}">
                <a16:creationId xmlns:a16="http://schemas.microsoft.com/office/drawing/2014/main" id="{B72FA0AC-9B3C-9B2E-B6D6-7906AA2A0820}"/>
              </a:ext>
            </a:extLst>
          </p:cNvPr>
          <p:cNvSpPr/>
          <p:nvPr/>
        </p:nvSpPr>
        <p:spPr>
          <a:xfrm>
            <a:off x="1974574" y="5776796"/>
            <a:ext cx="7878568" cy="923330"/>
          </a:xfrm>
          <a:prstGeom prst="rect">
            <a:avLst/>
          </a:prstGeom>
          <a:noFill/>
        </p:spPr>
        <p:txBody>
          <a:bodyPr wrap="none" lIns="91440" tIns="45720" rIns="91440" bIns="45720">
            <a:spAutoFit/>
          </a:bodyPr>
          <a:lstStyle/>
          <a:p>
            <a:pPr algn="ctr"/>
            <a:r>
              <a:rPr lang="en-GB" sz="5400" b="1" dirty="0">
                <a:ln w="6600">
                  <a:solidFill>
                    <a:schemeClr val="accent2"/>
                  </a:solidFill>
                  <a:prstDash val="solid"/>
                </a:ln>
                <a:solidFill>
                  <a:srgbClr val="FFFFFF"/>
                </a:solidFill>
                <a:effectLst>
                  <a:outerShdw dist="38100" dir="2700000" algn="tl" rotWithShape="0">
                    <a:schemeClr val="accent2"/>
                  </a:outerShdw>
                </a:effectLst>
              </a:rPr>
              <a:t>Your photo or illustration ?</a:t>
            </a:r>
            <a:endParaRPr lang="en-GB"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92878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linds(horizont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C63361-9F96-254D-A5BC-D232951FCF20}"/>
              </a:ext>
            </a:extLst>
          </p:cNvPr>
          <p:cNvSpPr>
            <a:spLocks noGrp="1"/>
          </p:cNvSpPr>
          <p:nvPr>
            <p:ph type="title"/>
          </p:nvPr>
        </p:nvSpPr>
        <p:spPr>
          <a:xfrm>
            <a:off x="551389" y="1786893"/>
            <a:ext cx="3201366" cy="3387497"/>
          </a:xfrm>
        </p:spPr>
        <p:txBody>
          <a:bodyPr anchor="b">
            <a:normAutofit/>
          </a:bodyPr>
          <a:lstStyle/>
          <a:p>
            <a:pPr algn="r"/>
            <a:r>
              <a:rPr lang="en-US" sz="4000" dirty="0">
                <a:solidFill>
                  <a:srgbClr val="FFFFFF"/>
                </a:solidFill>
              </a:rPr>
              <a:t>The scriptures and those who  are pure in heart.</a:t>
            </a:r>
          </a:p>
        </p:txBody>
      </p:sp>
      <p:sp>
        <p:nvSpPr>
          <p:cNvPr id="3" name="Content Placeholder 2">
            <a:extLst>
              <a:ext uri="{FF2B5EF4-FFF2-40B4-BE49-F238E27FC236}">
                <a16:creationId xmlns:a16="http://schemas.microsoft.com/office/drawing/2014/main" id="{470474AE-1753-3701-5FF9-EF371D66222A}"/>
              </a:ext>
            </a:extLst>
          </p:cNvPr>
          <p:cNvSpPr>
            <a:spLocks noGrp="1"/>
          </p:cNvSpPr>
          <p:nvPr>
            <p:ph idx="1"/>
          </p:nvPr>
        </p:nvSpPr>
        <p:spPr>
          <a:xfrm>
            <a:off x="4810259" y="615614"/>
            <a:ext cx="6555347" cy="5903720"/>
          </a:xfrm>
        </p:spPr>
        <p:txBody>
          <a:bodyPr anchor="ctr">
            <a:normAutofit fontScale="92500" lnSpcReduction="10000"/>
          </a:bodyPr>
          <a:lstStyle/>
          <a:p>
            <a:pPr marL="0" indent="0" algn="l">
              <a:buNone/>
            </a:pPr>
            <a:r>
              <a:rPr lang="en-IE" b="1" dirty="0">
                <a:solidFill>
                  <a:srgbClr val="000000"/>
                </a:solidFill>
                <a:latin typeface="system-ui"/>
              </a:rPr>
              <a:t>At the Home of Mary and Martha</a:t>
            </a:r>
            <a:endParaRPr lang="en-IE" b="1" i="0" dirty="0">
              <a:solidFill>
                <a:srgbClr val="000000"/>
              </a:solidFill>
              <a:effectLst/>
              <a:latin typeface="system-ui"/>
            </a:endParaRPr>
          </a:p>
          <a:p>
            <a:pPr algn="l"/>
            <a:r>
              <a:rPr lang="en-IE" b="0" i="0" dirty="0">
                <a:solidFill>
                  <a:srgbClr val="000000"/>
                </a:solidFill>
                <a:effectLst/>
                <a:latin typeface="system-ui"/>
              </a:rPr>
              <a:t>As Jesus and his disciples were on their way, he came to a village where a woman named Martha opened her home to him. </a:t>
            </a:r>
            <a:r>
              <a:rPr lang="en-IE" b="1" i="0" baseline="30000" dirty="0">
                <a:solidFill>
                  <a:srgbClr val="000000"/>
                </a:solidFill>
                <a:effectLst/>
                <a:latin typeface="system-ui"/>
              </a:rPr>
              <a:t>39 </a:t>
            </a:r>
            <a:r>
              <a:rPr lang="en-IE" b="0" i="0" dirty="0">
                <a:solidFill>
                  <a:srgbClr val="000000"/>
                </a:solidFill>
                <a:effectLst/>
                <a:latin typeface="system-ui"/>
              </a:rPr>
              <a:t>She had a sister called Mary, who sat at the Lord’s feet listening to what he said. </a:t>
            </a:r>
            <a:r>
              <a:rPr lang="en-IE" b="1" i="0" baseline="30000" dirty="0">
                <a:solidFill>
                  <a:srgbClr val="000000"/>
                </a:solidFill>
                <a:effectLst/>
                <a:latin typeface="system-ui"/>
              </a:rPr>
              <a:t>40 </a:t>
            </a:r>
            <a:r>
              <a:rPr lang="en-IE" b="0" i="0" dirty="0">
                <a:solidFill>
                  <a:srgbClr val="000000"/>
                </a:solidFill>
                <a:effectLst/>
                <a:latin typeface="system-ui"/>
              </a:rPr>
              <a:t>But Martha was distracted by all the preparations that had to be made. She came to him and asked, “Lord, don’t you care that my sister has left me to do the work by myself? Tell her to help me!”</a:t>
            </a:r>
          </a:p>
          <a:p>
            <a:pPr algn="l"/>
            <a:r>
              <a:rPr lang="en-IE" b="1" i="0" baseline="30000" dirty="0">
                <a:solidFill>
                  <a:srgbClr val="000000"/>
                </a:solidFill>
                <a:effectLst/>
                <a:latin typeface="system-ui"/>
              </a:rPr>
              <a:t>41 </a:t>
            </a:r>
            <a:r>
              <a:rPr lang="en-IE" b="0" i="0" dirty="0">
                <a:solidFill>
                  <a:srgbClr val="000000"/>
                </a:solidFill>
                <a:effectLst/>
                <a:latin typeface="system-ui"/>
              </a:rPr>
              <a:t>“Martha, Martha,” the Lord answered, “you are worried and upset about many things, </a:t>
            </a:r>
            <a:r>
              <a:rPr lang="en-IE" b="1" i="0" baseline="30000" dirty="0">
                <a:solidFill>
                  <a:srgbClr val="000000"/>
                </a:solidFill>
                <a:effectLst/>
                <a:latin typeface="system-ui"/>
              </a:rPr>
              <a:t>42 </a:t>
            </a:r>
            <a:r>
              <a:rPr lang="en-IE" b="0" i="0" dirty="0">
                <a:solidFill>
                  <a:srgbClr val="000000"/>
                </a:solidFill>
                <a:effectLst/>
                <a:latin typeface="system-ui"/>
              </a:rPr>
              <a:t>but few things are needed—or indeed only one.</a:t>
            </a:r>
            <a:r>
              <a:rPr lang="en-IE" b="0" i="0" baseline="30000" dirty="0">
                <a:solidFill>
                  <a:srgbClr val="000000"/>
                </a:solidFill>
                <a:effectLst/>
                <a:latin typeface="system-ui"/>
              </a:rPr>
              <a:t>[</a:t>
            </a:r>
            <a:r>
              <a:rPr lang="en-IE" b="0" i="0" baseline="30000" dirty="0">
                <a:solidFill>
                  <a:srgbClr val="4A4A4A"/>
                </a:solidFill>
                <a:effectLst/>
                <a:latin typeface="system-ui"/>
                <a:hlinkClick r:id="rId2" tooltip="See footnote f"/>
              </a:rPr>
              <a:t>f</a:t>
            </a:r>
            <a:r>
              <a:rPr lang="en-IE" b="0" i="0" baseline="30000" dirty="0">
                <a:solidFill>
                  <a:srgbClr val="000000"/>
                </a:solidFill>
                <a:effectLst/>
                <a:latin typeface="system-ui"/>
              </a:rPr>
              <a:t>]</a:t>
            </a:r>
            <a:r>
              <a:rPr lang="en-IE" b="0" i="0" dirty="0">
                <a:solidFill>
                  <a:srgbClr val="000000"/>
                </a:solidFill>
                <a:effectLst/>
                <a:latin typeface="system-ui"/>
              </a:rPr>
              <a:t> Mary has chosen what is better, and it will not be taken away from her.”</a:t>
            </a:r>
          </a:p>
        </p:txBody>
      </p:sp>
    </p:spTree>
    <p:extLst>
      <p:ext uri="{BB962C8B-B14F-4D97-AF65-F5344CB8AC3E}">
        <p14:creationId xmlns:p14="http://schemas.microsoft.com/office/powerpoint/2010/main" val="33448216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64F64-4453-3089-F640-EA8ECC67B423}"/>
              </a:ext>
            </a:extLst>
          </p:cNvPr>
          <p:cNvSpPr>
            <a:spLocks noGrp="1"/>
          </p:cNvSpPr>
          <p:nvPr>
            <p:ph type="ctrTitle"/>
          </p:nvPr>
        </p:nvSpPr>
        <p:spPr>
          <a:xfrm>
            <a:off x="292489" y="216840"/>
            <a:ext cx="11899510" cy="2387600"/>
          </a:xfrm>
        </p:spPr>
        <p:txBody>
          <a:bodyPr>
            <a:noAutofit/>
          </a:bodyPr>
          <a:lstStyle/>
          <a:p>
            <a:r>
              <a:rPr lang="en-US" sz="4400" b="1" dirty="0">
                <a:solidFill>
                  <a:srgbClr val="FFFF00"/>
                </a:solidFill>
                <a:latin typeface="Lucida Calligraphy" panose="03010101010101010101" pitchFamily="66" charset="77"/>
                <a:cs typeface="Chamberi Super Display" panose="020F0502020204030204" pitchFamily="34" charset="0"/>
              </a:rPr>
              <a:t>Blessed are the peacemakers for they will be called children of God </a:t>
            </a:r>
          </a:p>
        </p:txBody>
      </p:sp>
      <p:sp>
        <p:nvSpPr>
          <p:cNvPr id="4" name="TextBox 3">
            <a:extLst>
              <a:ext uri="{FF2B5EF4-FFF2-40B4-BE49-F238E27FC236}">
                <a16:creationId xmlns:a16="http://schemas.microsoft.com/office/drawing/2014/main" id="{5BE94CAE-D66A-E2F1-B6D1-85958D19B1A9}"/>
              </a:ext>
            </a:extLst>
          </p:cNvPr>
          <p:cNvSpPr txBox="1"/>
          <p:nvPr/>
        </p:nvSpPr>
        <p:spPr>
          <a:xfrm>
            <a:off x="888366" y="2951563"/>
            <a:ext cx="10707757" cy="1815882"/>
          </a:xfrm>
          <a:prstGeom prst="rect">
            <a:avLst/>
          </a:prstGeom>
          <a:noFill/>
        </p:spPr>
        <p:txBody>
          <a:bodyPr wrap="square" rtlCol="0">
            <a:spAutoFit/>
          </a:bodyPr>
          <a:lstStyle/>
          <a:p>
            <a:r>
              <a:rPr lang="en-US" sz="2800" dirty="0">
                <a:solidFill>
                  <a:schemeClr val="bg1"/>
                </a:solidFill>
              </a:rPr>
              <a:t>Peacemakers recognize that the causes of injustice are complex and ingrained and they have to be prepared to face down oppressive structures. This is often a very dangerous path to take and demands courage, conviction and resilience. (</a:t>
            </a:r>
            <a:r>
              <a:rPr lang="en-US" sz="2800" dirty="0" err="1">
                <a:solidFill>
                  <a:schemeClr val="bg1"/>
                </a:solidFill>
              </a:rPr>
              <a:t>cf</a:t>
            </a:r>
            <a:r>
              <a:rPr lang="en-US" sz="2800" dirty="0">
                <a:solidFill>
                  <a:schemeClr val="bg1"/>
                </a:solidFill>
              </a:rPr>
              <a:t> Rom. 14:19)</a:t>
            </a:r>
          </a:p>
        </p:txBody>
      </p:sp>
      <p:sp>
        <p:nvSpPr>
          <p:cNvPr id="3" name="TextBox 2">
            <a:extLst>
              <a:ext uri="{FF2B5EF4-FFF2-40B4-BE49-F238E27FC236}">
                <a16:creationId xmlns:a16="http://schemas.microsoft.com/office/drawing/2014/main" id="{750E1BC7-0B22-62C0-6353-490F70FAFDCA}"/>
              </a:ext>
            </a:extLst>
          </p:cNvPr>
          <p:cNvSpPr txBox="1"/>
          <p:nvPr/>
        </p:nvSpPr>
        <p:spPr>
          <a:xfrm>
            <a:off x="981131" y="4885105"/>
            <a:ext cx="10707757" cy="954107"/>
          </a:xfrm>
          <a:prstGeom prst="rect">
            <a:avLst/>
          </a:prstGeom>
          <a:noFill/>
        </p:spPr>
        <p:txBody>
          <a:bodyPr wrap="square" rtlCol="0">
            <a:spAutoFit/>
          </a:bodyPr>
          <a:lstStyle/>
          <a:p>
            <a:r>
              <a:rPr lang="en-US" sz="2800" dirty="0"/>
              <a:t>Peace makers are not just peace lovers. Peace making Involves risk, compassionate listening and creative vision.</a:t>
            </a:r>
          </a:p>
        </p:txBody>
      </p:sp>
      <p:sp>
        <p:nvSpPr>
          <p:cNvPr id="5" name="Rectangle 4">
            <a:extLst>
              <a:ext uri="{FF2B5EF4-FFF2-40B4-BE49-F238E27FC236}">
                <a16:creationId xmlns:a16="http://schemas.microsoft.com/office/drawing/2014/main" id="{50D0D2FD-394A-8D45-B350-A8A6F88346B9}"/>
              </a:ext>
            </a:extLst>
          </p:cNvPr>
          <p:cNvSpPr/>
          <p:nvPr/>
        </p:nvSpPr>
        <p:spPr>
          <a:xfrm>
            <a:off x="2023694" y="5617770"/>
            <a:ext cx="7878568" cy="923330"/>
          </a:xfrm>
          <a:prstGeom prst="rect">
            <a:avLst/>
          </a:prstGeom>
          <a:noFill/>
        </p:spPr>
        <p:txBody>
          <a:bodyPr wrap="none" lIns="91440" tIns="45720" rIns="91440" bIns="45720">
            <a:spAutoFit/>
          </a:bodyPr>
          <a:lstStyle/>
          <a:p>
            <a:pPr algn="ctr"/>
            <a:r>
              <a:rPr lang="en-GB" sz="5400" b="1" dirty="0">
                <a:ln w="6600">
                  <a:solidFill>
                    <a:schemeClr val="accent2"/>
                  </a:solidFill>
                  <a:prstDash val="solid"/>
                </a:ln>
                <a:solidFill>
                  <a:srgbClr val="FFFFFF"/>
                </a:solidFill>
                <a:effectLst>
                  <a:outerShdw dist="38100" dir="2700000" algn="tl" rotWithShape="0">
                    <a:schemeClr val="accent2"/>
                  </a:outerShdw>
                </a:effectLst>
              </a:rPr>
              <a:t>Your photo or illustration ?</a:t>
            </a:r>
            <a:endParaRPr lang="en-GB"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2520311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linds(horizont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3"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C63361-9F96-254D-A5BC-D232951FCF20}"/>
              </a:ext>
            </a:extLst>
          </p:cNvPr>
          <p:cNvSpPr>
            <a:spLocks noGrp="1"/>
          </p:cNvSpPr>
          <p:nvPr>
            <p:ph type="title"/>
          </p:nvPr>
        </p:nvSpPr>
        <p:spPr>
          <a:xfrm>
            <a:off x="551389" y="1786893"/>
            <a:ext cx="3201366" cy="3387497"/>
          </a:xfrm>
        </p:spPr>
        <p:txBody>
          <a:bodyPr anchor="b">
            <a:normAutofit/>
          </a:bodyPr>
          <a:lstStyle/>
          <a:p>
            <a:pPr algn="r"/>
            <a:r>
              <a:rPr lang="en-US" sz="4000" dirty="0">
                <a:solidFill>
                  <a:srgbClr val="FFFFFF"/>
                </a:solidFill>
              </a:rPr>
              <a:t>The scriptures and those who  are peacemakers.</a:t>
            </a:r>
          </a:p>
        </p:txBody>
      </p:sp>
      <p:sp>
        <p:nvSpPr>
          <p:cNvPr id="4" name="Content Placeholder 2">
            <a:extLst>
              <a:ext uri="{FF2B5EF4-FFF2-40B4-BE49-F238E27FC236}">
                <a16:creationId xmlns:a16="http://schemas.microsoft.com/office/drawing/2014/main" id="{E802EA20-8813-5BD4-6FA1-C2AD9BC7E70F}"/>
              </a:ext>
            </a:extLst>
          </p:cNvPr>
          <p:cNvSpPr txBox="1">
            <a:spLocks/>
          </p:cNvSpPr>
          <p:nvPr/>
        </p:nvSpPr>
        <p:spPr>
          <a:xfrm>
            <a:off x="4589215" y="599452"/>
            <a:ext cx="6607339" cy="574298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IE" sz="3200" b="1" dirty="0">
                <a:latin typeface="system-ui"/>
              </a:rPr>
              <a:t>Peacemakers</a:t>
            </a:r>
          </a:p>
          <a:p>
            <a:pPr marL="0" indent="0">
              <a:buFont typeface="Arial" panose="020B0604020202020204" pitchFamily="34" charset="0"/>
              <a:buNone/>
            </a:pPr>
            <a:r>
              <a:rPr lang="en-IE" sz="3200" dirty="0">
                <a:solidFill>
                  <a:srgbClr val="000000"/>
                </a:solidFill>
                <a:latin typeface="system-ui"/>
              </a:rPr>
              <a:t>Peacemakers who sow in peace reap a harvest of righteousness.</a:t>
            </a:r>
          </a:p>
          <a:p>
            <a:pPr marL="0" indent="0">
              <a:buFont typeface="Arial" panose="020B0604020202020204" pitchFamily="34" charset="0"/>
              <a:buNone/>
            </a:pPr>
            <a:r>
              <a:rPr lang="en-IE" sz="3200" dirty="0">
                <a:solidFill>
                  <a:srgbClr val="000000"/>
                </a:solidFill>
                <a:latin typeface="system-ui"/>
              </a:rPr>
              <a:t>(James)</a:t>
            </a:r>
          </a:p>
          <a:p>
            <a:pPr marL="0" indent="0">
              <a:buFont typeface="Arial" panose="020B0604020202020204" pitchFamily="34" charset="0"/>
              <a:buNone/>
            </a:pPr>
            <a:endParaRPr lang="en-IE" sz="3200" dirty="0">
              <a:solidFill>
                <a:srgbClr val="000000"/>
              </a:solidFill>
              <a:latin typeface="system-ui"/>
            </a:endParaRPr>
          </a:p>
          <a:p>
            <a:pPr marL="0" indent="0">
              <a:buFont typeface="Arial" panose="020B0604020202020204" pitchFamily="34" charset="0"/>
              <a:buNone/>
            </a:pPr>
            <a:r>
              <a:rPr lang="en-IE" sz="3200" b="0" i="0" dirty="0">
                <a:solidFill>
                  <a:srgbClr val="000000"/>
                </a:solidFill>
                <a:effectLst/>
                <a:latin typeface="system-ui"/>
              </a:rPr>
              <a:t>But when you pray, go into your room, close the door and pray to your Father, who is unseen. Then your Father, who sees what is done in secret, will reward you. (Mt.6:6)</a:t>
            </a:r>
            <a:endParaRPr lang="en-IE" sz="3200" dirty="0">
              <a:solidFill>
                <a:srgbClr val="000000"/>
              </a:solidFill>
              <a:latin typeface="system-ui"/>
            </a:endParaRPr>
          </a:p>
        </p:txBody>
      </p:sp>
    </p:spTree>
    <p:extLst>
      <p:ext uri="{BB962C8B-B14F-4D97-AF65-F5344CB8AC3E}">
        <p14:creationId xmlns:p14="http://schemas.microsoft.com/office/powerpoint/2010/main" val="32057095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64F64-4453-3089-F640-EA8ECC67B423}"/>
              </a:ext>
            </a:extLst>
          </p:cNvPr>
          <p:cNvSpPr>
            <a:spLocks noGrp="1"/>
          </p:cNvSpPr>
          <p:nvPr>
            <p:ph type="ctrTitle"/>
          </p:nvPr>
        </p:nvSpPr>
        <p:spPr>
          <a:xfrm>
            <a:off x="877546" y="4084320"/>
            <a:ext cx="10436908" cy="2387600"/>
          </a:xfrm>
        </p:spPr>
        <p:txBody>
          <a:bodyPr>
            <a:normAutofit fontScale="90000"/>
          </a:bodyPr>
          <a:lstStyle/>
          <a:p>
            <a:br>
              <a:rPr lang="en-US" sz="4400" b="1" dirty="0">
                <a:solidFill>
                  <a:srgbClr val="FFFF00"/>
                </a:solidFill>
                <a:latin typeface="Lucida Calligraphy" panose="03010101010101010101" pitchFamily="66" charset="77"/>
                <a:cs typeface="Chamberi Super Display" panose="020F0502020204030204" pitchFamily="34" charset="0"/>
              </a:rPr>
            </a:br>
            <a:br>
              <a:rPr lang="en-US" sz="4400" b="1" dirty="0">
                <a:solidFill>
                  <a:srgbClr val="FFFF00"/>
                </a:solidFill>
                <a:latin typeface="Lucida Calligraphy" panose="03010101010101010101" pitchFamily="66" charset="77"/>
                <a:cs typeface="Chamberi Super Display" panose="020F0502020204030204" pitchFamily="34" charset="0"/>
              </a:rPr>
            </a:br>
            <a:br>
              <a:rPr lang="en-US" sz="4400" b="1" dirty="0">
                <a:solidFill>
                  <a:srgbClr val="FFFF00"/>
                </a:solidFill>
                <a:latin typeface="Lucida Calligraphy" panose="03010101010101010101" pitchFamily="66" charset="77"/>
                <a:cs typeface="Chamberi Super Display" panose="020F0502020204030204" pitchFamily="34" charset="0"/>
              </a:rPr>
            </a:br>
            <a:br>
              <a:rPr lang="en-US" sz="4400" b="1" dirty="0">
                <a:solidFill>
                  <a:srgbClr val="FFFF00"/>
                </a:solidFill>
                <a:latin typeface="Lucida Calligraphy" panose="03010101010101010101" pitchFamily="66" charset="77"/>
                <a:cs typeface="Chamberi Super Display" panose="020F0502020204030204" pitchFamily="34" charset="0"/>
              </a:rPr>
            </a:br>
            <a:r>
              <a:rPr lang="en-US" sz="4400" b="1" dirty="0">
                <a:solidFill>
                  <a:srgbClr val="FFFF00"/>
                </a:solidFill>
                <a:latin typeface="Lucida Calligraphy" panose="03010101010101010101" pitchFamily="66" charset="77"/>
                <a:cs typeface="Chamberi Super Display" panose="020F0502020204030204" pitchFamily="34" charset="0"/>
              </a:rPr>
              <a:t>Sources for this presentation</a:t>
            </a:r>
            <a:br>
              <a:rPr lang="en-US" sz="4400" b="1" dirty="0">
                <a:solidFill>
                  <a:srgbClr val="FFFF00"/>
                </a:solidFill>
                <a:latin typeface="Lucida Calligraphy" panose="03010101010101010101" pitchFamily="66" charset="77"/>
                <a:cs typeface="Chamberi Super Display" panose="020F0502020204030204" pitchFamily="34" charset="0"/>
              </a:rPr>
            </a:br>
            <a:br>
              <a:rPr lang="en-US" sz="4400" b="1" dirty="0">
                <a:solidFill>
                  <a:srgbClr val="FFFF00"/>
                </a:solidFill>
                <a:latin typeface="Lucida Calligraphy" panose="03010101010101010101" pitchFamily="66" charset="77"/>
                <a:cs typeface="Chamberi Super Display" panose="020F0502020204030204" pitchFamily="34" charset="0"/>
              </a:rPr>
            </a:br>
            <a:r>
              <a:rPr lang="en-US" sz="4400" b="1" dirty="0">
                <a:solidFill>
                  <a:srgbClr val="FFFF00"/>
                </a:solidFill>
                <a:latin typeface="Lucida Calligraphy" panose="03010101010101010101" pitchFamily="66" charset="77"/>
                <a:cs typeface="Chamberi Super Display" panose="020F0502020204030204" pitchFamily="34" charset="0"/>
              </a:rPr>
              <a:t>The Beatitudes of Pope Francis</a:t>
            </a:r>
            <a:br>
              <a:rPr lang="en-US" sz="3600" b="1" dirty="0">
                <a:solidFill>
                  <a:srgbClr val="FFFF00"/>
                </a:solidFill>
                <a:latin typeface="Lucida Calligraphy" panose="03010101010101010101" pitchFamily="66" charset="77"/>
                <a:cs typeface="Chamberi Super Display" panose="020F0502020204030204" pitchFamily="34" charset="0"/>
              </a:rPr>
            </a:br>
            <a:r>
              <a:rPr lang="en-US" sz="3100" b="1" dirty="0">
                <a:latin typeface="Lucida Calligraphy" panose="03010101010101010101" pitchFamily="66" charset="77"/>
                <a:cs typeface="Chamberi Super Display" panose="020F0502020204030204" pitchFamily="34" charset="0"/>
              </a:rPr>
              <a:t>A Manifesto for the Modern Christian</a:t>
            </a:r>
            <a:br>
              <a:rPr lang="en-US" sz="3100" b="1" dirty="0">
                <a:latin typeface="Lucida Calligraphy" panose="03010101010101010101" pitchFamily="66" charset="77"/>
                <a:cs typeface="Chamberi Super Display" panose="020F0502020204030204" pitchFamily="34" charset="0"/>
              </a:rPr>
            </a:br>
            <a:r>
              <a:rPr lang="en-US" sz="3100" b="1" dirty="0">
                <a:latin typeface="Lucida Calligraphy" panose="03010101010101010101" pitchFamily="66" charset="77"/>
                <a:cs typeface="Chamberi Super Display" panose="020F0502020204030204" pitchFamily="34" charset="0"/>
              </a:rPr>
              <a:t>by Aidan Donaldson</a:t>
            </a:r>
            <a:br>
              <a:rPr lang="en-US" sz="3100" b="1" dirty="0">
                <a:latin typeface="Lucida Calligraphy" panose="03010101010101010101" pitchFamily="66" charset="77"/>
                <a:cs typeface="Chamberi Super Display" panose="020F0502020204030204" pitchFamily="34" charset="0"/>
              </a:rPr>
            </a:br>
            <a:br>
              <a:rPr lang="en-US" sz="3100" b="1" dirty="0">
                <a:latin typeface="Lucida Calligraphy" panose="03010101010101010101" pitchFamily="66" charset="77"/>
                <a:cs typeface="Chamberi Super Display" panose="020F0502020204030204" pitchFamily="34" charset="0"/>
              </a:rPr>
            </a:br>
            <a:r>
              <a:rPr lang="en-US" sz="4400" dirty="0">
                <a:solidFill>
                  <a:srgbClr val="FFFF00"/>
                </a:solidFill>
                <a:latin typeface="Lucida Calligraphy" panose="03010101010101010101" pitchFamily="66" charset="77"/>
                <a:cs typeface="Chamberi Super Display" panose="020F0502020204030204" pitchFamily="34" charset="0"/>
              </a:rPr>
              <a:t>The Wisdom Jesus</a:t>
            </a:r>
            <a:br>
              <a:rPr lang="en-US" sz="3600" b="1" dirty="0">
                <a:solidFill>
                  <a:srgbClr val="7030A0"/>
                </a:solidFill>
                <a:latin typeface="Lucida Calligraphy" panose="03010101010101010101" pitchFamily="66" charset="77"/>
                <a:cs typeface="Chamberi Super Display" panose="020F0502020204030204" pitchFamily="34" charset="0"/>
              </a:rPr>
            </a:br>
            <a:r>
              <a:rPr lang="en-US" sz="3100" b="1" dirty="0">
                <a:latin typeface="Lucida Calligraphy" panose="03010101010101010101" pitchFamily="66" charset="77"/>
                <a:cs typeface="Chamberi Super Display" panose="020F0502020204030204" pitchFamily="34" charset="0"/>
              </a:rPr>
              <a:t>Transforming Heart and Mind –</a:t>
            </a:r>
            <a:br>
              <a:rPr lang="en-US" sz="3100" b="1" dirty="0">
                <a:latin typeface="Lucida Calligraphy" panose="03010101010101010101" pitchFamily="66" charset="77"/>
                <a:cs typeface="Chamberi Super Display" panose="020F0502020204030204" pitchFamily="34" charset="0"/>
              </a:rPr>
            </a:br>
            <a:r>
              <a:rPr lang="en-US" sz="3100" b="1" dirty="0">
                <a:latin typeface="Lucida Calligraphy" panose="03010101010101010101" pitchFamily="66" charset="77"/>
                <a:cs typeface="Chamberi Super Display" panose="020F0502020204030204" pitchFamily="34" charset="0"/>
              </a:rPr>
              <a:t>a New Perspective on Christ and His Message</a:t>
            </a:r>
            <a:br>
              <a:rPr lang="en-US" sz="3100" b="1" dirty="0">
                <a:latin typeface="Lucida Calligraphy" panose="03010101010101010101" pitchFamily="66" charset="77"/>
                <a:cs typeface="Chamberi Super Display" panose="020F0502020204030204" pitchFamily="34" charset="0"/>
              </a:rPr>
            </a:br>
            <a:r>
              <a:rPr lang="en-US" sz="3100" b="1" dirty="0">
                <a:latin typeface="Lucida Calligraphy" panose="03010101010101010101" pitchFamily="66" charset="77"/>
                <a:cs typeface="Chamberi Super Display" panose="020F0502020204030204" pitchFamily="34" charset="0"/>
              </a:rPr>
              <a:t>by Cynthia </a:t>
            </a:r>
            <a:r>
              <a:rPr lang="en-US" sz="3100" b="1" dirty="0" err="1">
                <a:latin typeface="Lucida Calligraphy" panose="03010101010101010101" pitchFamily="66" charset="77"/>
                <a:cs typeface="Chamberi Super Display" panose="020F0502020204030204" pitchFamily="34" charset="0"/>
              </a:rPr>
              <a:t>Bourgeault</a:t>
            </a:r>
            <a:r>
              <a:rPr lang="en-US" sz="3100" b="1" dirty="0">
                <a:latin typeface="Lucida Calligraphy" panose="03010101010101010101" pitchFamily="66" charset="77"/>
                <a:cs typeface="Chamberi Super Display" panose="020F0502020204030204" pitchFamily="34" charset="0"/>
              </a:rPr>
              <a:t> </a:t>
            </a:r>
            <a:br>
              <a:rPr lang="en-US" sz="3600" b="1" dirty="0">
                <a:solidFill>
                  <a:srgbClr val="FFFF00"/>
                </a:solidFill>
                <a:latin typeface="Lucida Calligraphy" panose="03010101010101010101" pitchFamily="66" charset="77"/>
                <a:cs typeface="Chamberi Super Display" panose="020F0502020204030204" pitchFamily="34" charset="0"/>
              </a:rPr>
            </a:br>
            <a:br>
              <a:rPr lang="en-US" sz="3600" b="1" dirty="0">
                <a:solidFill>
                  <a:srgbClr val="FFFF00"/>
                </a:solidFill>
                <a:latin typeface="Lucida Calligraphy" panose="03010101010101010101" pitchFamily="66" charset="77"/>
                <a:cs typeface="Chamberi Super Display" panose="020F0502020204030204" pitchFamily="34" charset="0"/>
              </a:rPr>
            </a:br>
            <a:endParaRPr lang="en-US" sz="3600" b="1" dirty="0">
              <a:solidFill>
                <a:srgbClr val="FFFF00"/>
              </a:solidFill>
              <a:latin typeface="Lucida Calligraphy" panose="03010101010101010101" pitchFamily="66" charset="77"/>
              <a:cs typeface="Chamberi Super Display" panose="020F0502020204030204" pitchFamily="34" charset="0"/>
            </a:endParaRPr>
          </a:p>
        </p:txBody>
      </p:sp>
    </p:spTree>
    <p:extLst>
      <p:ext uri="{BB962C8B-B14F-4D97-AF65-F5344CB8AC3E}">
        <p14:creationId xmlns:p14="http://schemas.microsoft.com/office/powerpoint/2010/main" val="1716002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0450E36-56E9-137B-2E3A-97BBDACAC5B0}"/>
              </a:ext>
            </a:extLst>
          </p:cNvPr>
          <p:cNvSpPr txBox="1"/>
          <p:nvPr/>
        </p:nvSpPr>
        <p:spPr>
          <a:xfrm>
            <a:off x="2251692" y="4913019"/>
            <a:ext cx="8295859" cy="954107"/>
          </a:xfrm>
          <a:prstGeom prst="rect">
            <a:avLst/>
          </a:prstGeom>
          <a:noFill/>
        </p:spPr>
        <p:txBody>
          <a:bodyPr wrap="square" rtlCol="0">
            <a:spAutoFit/>
          </a:bodyPr>
          <a:lstStyle/>
          <a:p>
            <a:r>
              <a:rPr lang="en-US" sz="2800" dirty="0"/>
              <a:t>Do not take things personally. Wisdom does not understand imprisonment says Thomas Merton.</a:t>
            </a:r>
          </a:p>
        </p:txBody>
      </p:sp>
      <p:sp>
        <p:nvSpPr>
          <p:cNvPr id="6" name="Title 1">
            <a:extLst>
              <a:ext uri="{FF2B5EF4-FFF2-40B4-BE49-F238E27FC236}">
                <a16:creationId xmlns:a16="http://schemas.microsoft.com/office/drawing/2014/main" id="{6856408A-0C35-FAB2-B12E-C8E983D3E767}"/>
              </a:ext>
            </a:extLst>
          </p:cNvPr>
          <p:cNvSpPr txBox="1">
            <a:spLocks/>
          </p:cNvSpPr>
          <p:nvPr/>
        </p:nvSpPr>
        <p:spPr>
          <a:xfrm>
            <a:off x="266223" y="301487"/>
            <a:ext cx="11659553" cy="23876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b="1" dirty="0">
                <a:solidFill>
                  <a:srgbClr val="FFFF00"/>
                </a:solidFill>
                <a:latin typeface="Lucida Calligraphy" panose="03010101010101010101" pitchFamily="66" charset="77"/>
                <a:cs typeface="Chamberi Super Display" panose="020F0502020204030204" pitchFamily="34" charset="0"/>
              </a:rPr>
              <a:t>Blessed are those who are persecuted because of righteousness for theirs is the kingdom of heaven</a:t>
            </a:r>
          </a:p>
        </p:txBody>
      </p:sp>
      <p:sp>
        <p:nvSpPr>
          <p:cNvPr id="10" name="Title 7">
            <a:extLst>
              <a:ext uri="{FF2B5EF4-FFF2-40B4-BE49-F238E27FC236}">
                <a16:creationId xmlns:a16="http://schemas.microsoft.com/office/drawing/2014/main" id="{53BEEAF0-C9B3-9400-559E-F4F81646ABCC}"/>
              </a:ext>
            </a:extLst>
          </p:cNvPr>
          <p:cNvSpPr txBox="1">
            <a:spLocks/>
          </p:cNvSpPr>
          <p:nvPr/>
        </p:nvSpPr>
        <p:spPr>
          <a:xfrm>
            <a:off x="4028662" y="3097137"/>
            <a:ext cx="841513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dirty="0"/>
          </a:p>
        </p:txBody>
      </p:sp>
      <p:sp>
        <p:nvSpPr>
          <p:cNvPr id="11" name="TextBox 10">
            <a:extLst>
              <a:ext uri="{FF2B5EF4-FFF2-40B4-BE49-F238E27FC236}">
                <a16:creationId xmlns:a16="http://schemas.microsoft.com/office/drawing/2014/main" id="{5BF93671-DE87-9AEC-2190-CBB43F5EF797}"/>
              </a:ext>
            </a:extLst>
          </p:cNvPr>
          <p:cNvSpPr txBox="1"/>
          <p:nvPr/>
        </p:nvSpPr>
        <p:spPr>
          <a:xfrm>
            <a:off x="691474" y="3012743"/>
            <a:ext cx="11752318" cy="1815882"/>
          </a:xfrm>
          <a:prstGeom prst="rect">
            <a:avLst/>
          </a:prstGeom>
          <a:noFill/>
        </p:spPr>
        <p:txBody>
          <a:bodyPr wrap="square" rtlCol="0">
            <a:spAutoFit/>
          </a:bodyPr>
          <a:lstStyle/>
          <a:p>
            <a:r>
              <a:rPr lang="en-US" sz="2800" dirty="0">
                <a:solidFill>
                  <a:schemeClr val="bg1"/>
                </a:solidFill>
              </a:rPr>
              <a:t>There is no such thing as “cheap grace” said Dietrich Bonhoeffer. We should examine carefully where  criticism of us comes from. Where are the vested interests? You (in the singular) must be prepared to embrace suffering. </a:t>
            </a:r>
            <a:br>
              <a:rPr lang="en-US" sz="2800" dirty="0">
                <a:solidFill>
                  <a:schemeClr val="bg1"/>
                </a:solidFill>
              </a:rPr>
            </a:br>
            <a:r>
              <a:rPr lang="en-US" sz="2800" dirty="0">
                <a:solidFill>
                  <a:schemeClr val="bg1"/>
                </a:solidFill>
              </a:rPr>
              <a:t>(</a:t>
            </a:r>
            <a:r>
              <a:rPr lang="en-US" sz="2800" dirty="0" err="1">
                <a:solidFill>
                  <a:schemeClr val="bg1"/>
                </a:solidFill>
              </a:rPr>
              <a:t>cf</a:t>
            </a:r>
            <a:r>
              <a:rPr lang="en-US" sz="2800" dirty="0">
                <a:solidFill>
                  <a:schemeClr val="bg1"/>
                </a:solidFill>
              </a:rPr>
              <a:t> Mt.16.25)</a:t>
            </a:r>
            <a:endParaRPr lang="en-US" sz="2800" dirty="0"/>
          </a:p>
        </p:txBody>
      </p:sp>
      <p:sp>
        <p:nvSpPr>
          <p:cNvPr id="12" name="TextBox 11">
            <a:extLst>
              <a:ext uri="{FF2B5EF4-FFF2-40B4-BE49-F238E27FC236}">
                <a16:creationId xmlns:a16="http://schemas.microsoft.com/office/drawing/2014/main" id="{45A69815-8EAE-A49F-BE0C-363ADDADD907}"/>
              </a:ext>
            </a:extLst>
          </p:cNvPr>
          <p:cNvSpPr txBox="1"/>
          <p:nvPr/>
        </p:nvSpPr>
        <p:spPr>
          <a:xfrm>
            <a:off x="1616765" y="3617843"/>
            <a:ext cx="184731" cy="369332"/>
          </a:xfrm>
          <a:prstGeom prst="rect">
            <a:avLst/>
          </a:prstGeom>
          <a:noFill/>
        </p:spPr>
        <p:txBody>
          <a:bodyPr wrap="none" rtlCol="0">
            <a:spAutoFit/>
          </a:bodyPr>
          <a:lstStyle/>
          <a:p>
            <a:endParaRPr lang="en-US" dirty="0"/>
          </a:p>
        </p:txBody>
      </p:sp>
      <p:sp>
        <p:nvSpPr>
          <p:cNvPr id="3" name="Rectangle 2">
            <a:extLst>
              <a:ext uri="{FF2B5EF4-FFF2-40B4-BE49-F238E27FC236}">
                <a16:creationId xmlns:a16="http://schemas.microsoft.com/office/drawing/2014/main" id="{07047BC1-EAD7-1CDE-DE71-5A7BB9AC4D00}"/>
              </a:ext>
            </a:extLst>
          </p:cNvPr>
          <p:cNvSpPr/>
          <p:nvPr/>
        </p:nvSpPr>
        <p:spPr>
          <a:xfrm>
            <a:off x="2023694" y="5617770"/>
            <a:ext cx="7878568" cy="923330"/>
          </a:xfrm>
          <a:prstGeom prst="rect">
            <a:avLst/>
          </a:prstGeom>
          <a:noFill/>
        </p:spPr>
        <p:txBody>
          <a:bodyPr wrap="none" lIns="91440" tIns="45720" rIns="91440" bIns="45720">
            <a:spAutoFit/>
          </a:bodyPr>
          <a:lstStyle/>
          <a:p>
            <a:pPr algn="ctr"/>
            <a:r>
              <a:rPr lang="en-GB" sz="5400" b="1" dirty="0">
                <a:ln w="6600">
                  <a:solidFill>
                    <a:schemeClr val="accent2"/>
                  </a:solidFill>
                  <a:prstDash val="solid"/>
                </a:ln>
                <a:solidFill>
                  <a:srgbClr val="FFFFFF"/>
                </a:solidFill>
                <a:effectLst>
                  <a:outerShdw dist="38100" dir="2700000" algn="tl" rotWithShape="0">
                    <a:schemeClr val="accent2"/>
                  </a:outerShdw>
                </a:effectLst>
              </a:rPr>
              <a:t>Your photo or illustration ?</a:t>
            </a:r>
            <a:endParaRPr lang="en-GB"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072581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linds(horizont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1"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C63361-9F96-254D-A5BC-D232951FCF20}"/>
              </a:ext>
            </a:extLst>
          </p:cNvPr>
          <p:cNvSpPr>
            <a:spLocks noGrp="1"/>
          </p:cNvSpPr>
          <p:nvPr>
            <p:ph type="title"/>
          </p:nvPr>
        </p:nvSpPr>
        <p:spPr>
          <a:xfrm>
            <a:off x="551389" y="1786893"/>
            <a:ext cx="3201366" cy="3387497"/>
          </a:xfrm>
        </p:spPr>
        <p:txBody>
          <a:bodyPr anchor="b">
            <a:normAutofit/>
          </a:bodyPr>
          <a:lstStyle/>
          <a:p>
            <a:pPr algn="r"/>
            <a:r>
              <a:rPr lang="en-US" sz="4000" dirty="0">
                <a:solidFill>
                  <a:srgbClr val="FFFFFF"/>
                </a:solidFill>
              </a:rPr>
              <a:t>The scriptures and those who  are persecuted.</a:t>
            </a:r>
          </a:p>
        </p:txBody>
      </p:sp>
      <p:sp>
        <p:nvSpPr>
          <p:cNvPr id="4" name="Content Placeholder 2">
            <a:extLst>
              <a:ext uri="{FF2B5EF4-FFF2-40B4-BE49-F238E27FC236}">
                <a16:creationId xmlns:a16="http://schemas.microsoft.com/office/drawing/2014/main" id="{E802EA20-8813-5BD4-6FA1-C2AD9BC7E70F}"/>
              </a:ext>
            </a:extLst>
          </p:cNvPr>
          <p:cNvSpPr txBox="1">
            <a:spLocks/>
          </p:cNvSpPr>
          <p:nvPr/>
        </p:nvSpPr>
        <p:spPr>
          <a:xfrm>
            <a:off x="4589215" y="3054484"/>
            <a:ext cx="6607339" cy="3287949"/>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IE" sz="3200" dirty="0">
              <a:solidFill>
                <a:srgbClr val="000000"/>
              </a:solidFill>
              <a:latin typeface="system-ui"/>
            </a:endParaRPr>
          </a:p>
        </p:txBody>
      </p:sp>
      <p:sp>
        <p:nvSpPr>
          <p:cNvPr id="3" name="TextBox 2">
            <a:extLst>
              <a:ext uri="{FF2B5EF4-FFF2-40B4-BE49-F238E27FC236}">
                <a16:creationId xmlns:a16="http://schemas.microsoft.com/office/drawing/2014/main" id="{F7A96A33-D444-12F1-E251-5B80F29A68D8}"/>
              </a:ext>
            </a:extLst>
          </p:cNvPr>
          <p:cNvSpPr txBox="1"/>
          <p:nvPr/>
        </p:nvSpPr>
        <p:spPr>
          <a:xfrm>
            <a:off x="4589215" y="836579"/>
            <a:ext cx="6850513" cy="4524315"/>
          </a:xfrm>
          <a:prstGeom prst="rect">
            <a:avLst/>
          </a:prstGeom>
          <a:noFill/>
        </p:spPr>
        <p:txBody>
          <a:bodyPr wrap="square" rtlCol="0">
            <a:spAutoFit/>
          </a:bodyPr>
          <a:lstStyle/>
          <a:p>
            <a:endParaRPr lang="en-IE" sz="3200" dirty="0"/>
          </a:p>
          <a:p>
            <a:r>
              <a:rPr lang="en-IE" sz="3200" b="1" dirty="0"/>
              <a:t>Jesus on the Cross</a:t>
            </a:r>
          </a:p>
          <a:p>
            <a:br>
              <a:rPr lang="en-IE" sz="3200" dirty="0"/>
            </a:br>
            <a:r>
              <a:rPr lang="en-IE" sz="3200" i="0" dirty="0">
                <a:solidFill>
                  <a:srgbClr val="000000"/>
                </a:solidFill>
                <a:effectLst/>
                <a:latin typeface="system-ui"/>
              </a:rPr>
              <a:t>Jesus said, “Father, forgive them, for they do not know what they are </a:t>
            </a:r>
          </a:p>
          <a:p>
            <a:r>
              <a:rPr lang="en-IE" sz="3200" i="0" dirty="0">
                <a:solidFill>
                  <a:srgbClr val="000000"/>
                </a:solidFill>
                <a:effectLst/>
                <a:latin typeface="system-ui"/>
              </a:rPr>
              <a:t>doing.” And they divided up his clothes by casting lots.</a:t>
            </a:r>
          </a:p>
          <a:p>
            <a:endParaRPr lang="en-IE" sz="3200" dirty="0">
              <a:solidFill>
                <a:srgbClr val="000000"/>
              </a:solidFill>
              <a:latin typeface="system-ui"/>
            </a:endParaRPr>
          </a:p>
          <a:p>
            <a:r>
              <a:rPr lang="en-IE" sz="3200" dirty="0">
                <a:solidFill>
                  <a:srgbClr val="000000"/>
                </a:solidFill>
                <a:latin typeface="system-ui"/>
              </a:rPr>
              <a:t>(Luke 23:34)</a:t>
            </a:r>
            <a:endParaRPr lang="en-US" sz="3200" dirty="0"/>
          </a:p>
        </p:txBody>
      </p:sp>
    </p:spTree>
    <p:extLst>
      <p:ext uri="{BB962C8B-B14F-4D97-AF65-F5344CB8AC3E}">
        <p14:creationId xmlns:p14="http://schemas.microsoft.com/office/powerpoint/2010/main" val="38185916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9200972-DB0F-3A4C-7B58-A301F81789DB}"/>
              </a:ext>
            </a:extLst>
          </p:cNvPr>
          <p:cNvSpPr txBox="1">
            <a:spLocks/>
          </p:cNvSpPr>
          <p:nvPr/>
        </p:nvSpPr>
        <p:spPr>
          <a:xfrm>
            <a:off x="376517" y="1152940"/>
            <a:ext cx="11438965" cy="429370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3200" b="1" dirty="0">
              <a:solidFill>
                <a:srgbClr val="FFFF00"/>
              </a:solidFill>
              <a:latin typeface="Lucida Calligraphy" panose="03010101010101010101" pitchFamily="66" charset="77"/>
              <a:cs typeface="Chamberi Super Display" panose="020F0502020204030204" pitchFamily="34" charset="0"/>
            </a:endParaRPr>
          </a:p>
          <a:p>
            <a:endParaRPr lang="en-US" sz="3200" b="1" dirty="0">
              <a:solidFill>
                <a:srgbClr val="FFFF00"/>
              </a:solidFill>
              <a:latin typeface="Lucida Calligraphy" panose="03010101010101010101" pitchFamily="66" charset="77"/>
              <a:cs typeface="Chamberi Super Display" panose="020F0502020204030204" pitchFamily="34" charset="0"/>
            </a:endParaRPr>
          </a:p>
          <a:p>
            <a:endParaRPr lang="en-US" sz="3200" b="1" dirty="0">
              <a:solidFill>
                <a:srgbClr val="FFFF00"/>
              </a:solidFill>
              <a:latin typeface="Lucida Calligraphy" panose="03010101010101010101" pitchFamily="66" charset="77"/>
              <a:cs typeface="Chamberi Super Display" panose="020F0502020204030204" pitchFamily="34" charset="0"/>
            </a:endParaRPr>
          </a:p>
          <a:p>
            <a:endParaRPr lang="en-US" sz="3200" b="1" dirty="0">
              <a:solidFill>
                <a:srgbClr val="FFFF00"/>
              </a:solidFill>
              <a:latin typeface="Lucida Calligraphy" panose="03010101010101010101" pitchFamily="66" charset="77"/>
              <a:cs typeface="Chamberi Super Display" panose="020F0502020204030204" pitchFamily="34" charset="0"/>
            </a:endParaRPr>
          </a:p>
          <a:p>
            <a:r>
              <a:rPr lang="en-US" sz="3200" b="1" dirty="0">
                <a:solidFill>
                  <a:srgbClr val="FFFF00"/>
                </a:solidFill>
                <a:latin typeface="Lucida Calligraphy" panose="03010101010101010101" pitchFamily="66" charset="77"/>
                <a:cs typeface="Chamberi Super Display" panose="020F0502020204030204" pitchFamily="34" charset="0"/>
              </a:rPr>
              <a:t>Blessed are </a:t>
            </a:r>
            <a:r>
              <a:rPr lang="en-IE" sz="3200" b="1" dirty="0">
                <a:solidFill>
                  <a:srgbClr val="FFFF00"/>
                </a:solidFill>
                <a:latin typeface="Lucida Calligraphy" panose="03010101010101010101" pitchFamily="66" charset="77"/>
              </a:rPr>
              <a:t>you when people insult you, persecute you and falsely say all kinds of evil against you because  of me. </a:t>
            </a:r>
            <a:r>
              <a:rPr lang="en-IE" sz="3200" b="1" baseline="30000" dirty="0">
                <a:solidFill>
                  <a:srgbClr val="FFFF00"/>
                </a:solidFill>
                <a:latin typeface="Lucida Calligraphy" panose="03010101010101010101" pitchFamily="66" charset="77"/>
              </a:rPr>
              <a:t> </a:t>
            </a:r>
          </a:p>
          <a:p>
            <a:endParaRPr lang="en-IE" sz="3200" b="1" baseline="30000" dirty="0">
              <a:solidFill>
                <a:srgbClr val="FFFF00"/>
              </a:solidFill>
              <a:latin typeface="Lucida Calligraphy" panose="03010101010101010101" pitchFamily="66" charset="77"/>
            </a:endParaRPr>
          </a:p>
          <a:p>
            <a:endParaRPr lang="en-IE" sz="3200" b="1" baseline="30000" dirty="0">
              <a:solidFill>
                <a:srgbClr val="FFFF00"/>
              </a:solidFill>
              <a:latin typeface="Lucida Calligraphy" panose="03010101010101010101" pitchFamily="66" charset="77"/>
            </a:endParaRPr>
          </a:p>
          <a:p>
            <a:r>
              <a:rPr lang="en-IE" sz="3200" b="1" dirty="0">
                <a:solidFill>
                  <a:srgbClr val="FFFF00"/>
                </a:solidFill>
                <a:latin typeface="Lucida Calligraphy" panose="03010101010101010101" pitchFamily="66" charset="77"/>
              </a:rPr>
              <a:t>		Rejoice and be glad, because 				great is your reward in heaven, 	</a:t>
            </a:r>
            <a:br>
              <a:rPr lang="en-IE" sz="3200" b="1" dirty="0">
                <a:solidFill>
                  <a:srgbClr val="FFFF00"/>
                </a:solidFill>
                <a:latin typeface="Lucida Calligraphy" panose="03010101010101010101" pitchFamily="66" charset="77"/>
              </a:rPr>
            </a:br>
            <a:r>
              <a:rPr lang="en-IE" sz="3200" b="1" dirty="0">
                <a:solidFill>
                  <a:srgbClr val="FFFF00"/>
                </a:solidFill>
                <a:latin typeface="Lucida Calligraphy" panose="03010101010101010101" pitchFamily="66" charset="77"/>
              </a:rPr>
              <a:t>		for in the same way they persecuted </a:t>
            </a:r>
            <a:br>
              <a:rPr lang="en-IE" sz="3200" b="1" dirty="0">
                <a:solidFill>
                  <a:srgbClr val="FFFF00"/>
                </a:solidFill>
                <a:latin typeface="Lucida Calligraphy" panose="03010101010101010101" pitchFamily="66" charset="77"/>
              </a:rPr>
            </a:br>
            <a:r>
              <a:rPr lang="en-IE" sz="3200" b="1" dirty="0">
                <a:solidFill>
                  <a:srgbClr val="FFFF00"/>
                </a:solidFill>
                <a:latin typeface="Lucida Calligraphy" panose="03010101010101010101" pitchFamily="66" charset="77"/>
              </a:rPr>
              <a:t>the prophets who were before you.</a:t>
            </a:r>
            <a:br>
              <a:rPr lang="en-IE" sz="3200" b="1" dirty="0">
                <a:solidFill>
                  <a:srgbClr val="FFFF00"/>
                </a:solidFill>
                <a:latin typeface="Lucida Calligraphy" panose="03010101010101010101" pitchFamily="66" charset="77"/>
              </a:rPr>
            </a:br>
            <a:endParaRPr lang="en-US" sz="3200" b="1" dirty="0">
              <a:solidFill>
                <a:srgbClr val="FFFF00"/>
              </a:solidFill>
              <a:latin typeface="Lucida Calligraphy" panose="03010101010101010101" pitchFamily="66" charset="77"/>
              <a:cs typeface="Chamberi Super Display" panose="020F0502020204030204" pitchFamily="34" charset="0"/>
            </a:endParaRPr>
          </a:p>
        </p:txBody>
      </p:sp>
    </p:spTree>
    <p:extLst>
      <p:ext uri="{BB962C8B-B14F-4D97-AF65-F5344CB8AC3E}">
        <p14:creationId xmlns:p14="http://schemas.microsoft.com/office/powerpoint/2010/main" val="15917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D971180-88CF-DA7B-CD22-2125EA1CC1DD}"/>
              </a:ext>
            </a:extLst>
          </p:cNvPr>
          <p:cNvSpPr txBox="1"/>
          <p:nvPr/>
        </p:nvSpPr>
        <p:spPr>
          <a:xfrm>
            <a:off x="3974732" y="904353"/>
            <a:ext cx="7760068" cy="5165517"/>
          </a:xfrm>
          <a:prstGeom prst="rect">
            <a:avLst/>
          </a:prstGeom>
          <a:noFill/>
        </p:spPr>
        <p:txBody>
          <a:bodyPr wrap="square" rtlCol="0">
            <a:spAutoFit/>
          </a:bodyPr>
          <a:lstStyle/>
          <a:p>
            <a:pPr defTabSz="1014984">
              <a:spcAft>
                <a:spcPts val="600"/>
              </a:spcAft>
            </a:pPr>
            <a:r>
              <a:rPr lang="en-US" sz="3996" kern="1200" dirty="0">
                <a:latin typeface="+mn-lt"/>
                <a:ea typeface="+mn-ea"/>
                <a:cs typeface="+mn-cs"/>
              </a:rPr>
              <a:t>Nothing really matters except God but everything also matters because of God (Thomas Keating)</a:t>
            </a:r>
          </a:p>
          <a:p>
            <a:pPr defTabSz="1014984">
              <a:spcAft>
                <a:spcPts val="600"/>
              </a:spcAft>
            </a:pPr>
            <a:endParaRPr lang="en-US" sz="3996" kern="1200" dirty="0">
              <a:latin typeface="+mn-lt"/>
              <a:ea typeface="+mn-ea"/>
              <a:cs typeface="+mn-cs"/>
            </a:endParaRPr>
          </a:p>
          <a:p>
            <a:pPr defTabSz="1014984">
              <a:spcAft>
                <a:spcPts val="600"/>
              </a:spcAft>
            </a:pPr>
            <a:r>
              <a:rPr lang="en-US" sz="3996" kern="1200" dirty="0"/>
              <a:t>Heaven is a state of consciousness that the Beatitudes already manifest – as far as that is possible in this world. (Thomas Keating)</a:t>
            </a:r>
            <a:endParaRPr lang="en-US" sz="3600" dirty="0"/>
          </a:p>
        </p:txBody>
      </p:sp>
      <p:pic>
        <p:nvPicPr>
          <p:cNvPr id="6" name="Picture 5" descr="A close up of pink flowers&#10;&#10;Description automatically generated">
            <a:extLst>
              <a:ext uri="{FF2B5EF4-FFF2-40B4-BE49-F238E27FC236}">
                <a16:creationId xmlns:a16="http://schemas.microsoft.com/office/drawing/2014/main" id="{96BF3708-F22C-A9A9-EE92-0A4A411196AE}"/>
              </a:ext>
            </a:extLst>
          </p:cNvPr>
          <p:cNvPicPr>
            <a:picLocks noChangeAspect="1"/>
          </p:cNvPicPr>
          <p:nvPr/>
        </p:nvPicPr>
        <p:blipFill>
          <a:blip r:embed="rId2"/>
          <a:stretch>
            <a:fillRect/>
          </a:stretch>
        </p:blipFill>
        <p:spPr>
          <a:xfrm rot="5400000">
            <a:off x="-53460" y="1956358"/>
            <a:ext cx="4082009" cy="3061506"/>
          </a:xfrm>
          <a:prstGeom prst="rect">
            <a:avLst/>
          </a:prstGeom>
        </p:spPr>
      </p:pic>
    </p:spTree>
    <p:extLst>
      <p:ext uri="{BB962C8B-B14F-4D97-AF65-F5344CB8AC3E}">
        <p14:creationId xmlns:p14="http://schemas.microsoft.com/office/powerpoint/2010/main" val="2115214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close up of pink flowers&#10;&#10;Description automatically generated">
            <a:extLst>
              <a:ext uri="{FF2B5EF4-FFF2-40B4-BE49-F238E27FC236}">
                <a16:creationId xmlns:a16="http://schemas.microsoft.com/office/drawing/2014/main" id="{96BF3708-F22C-A9A9-EE92-0A4A411196AE}"/>
              </a:ext>
            </a:extLst>
          </p:cNvPr>
          <p:cNvPicPr>
            <a:picLocks noChangeAspect="1"/>
          </p:cNvPicPr>
          <p:nvPr/>
        </p:nvPicPr>
        <p:blipFill>
          <a:blip r:embed="rId2"/>
          <a:stretch>
            <a:fillRect/>
          </a:stretch>
        </p:blipFill>
        <p:spPr>
          <a:xfrm rot="5400000">
            <a:off x="-53460" y="1956358"/>
            <a:ext cx="4082009" cy="3061506"/>
          </a:xfrm>
          <a:prstGeom prst="rect">
            <a:avLst/>
          </a:prstGeom>
        </p:spPr>
      </p:pic>
      <p:sp>
        <p:nvSpPr>
          <p:cNvPr id="2" name="TextBox 1">
            <a:extLst>
              <a:ext uri="{FF2B5EF4-FFF2-40B4-BE49-F238E27FC236}">
                <a16:creationId xmlns:a16="http://schemas.microsoft.com/office/drawing/2014/main" id="{BCCAADBF-63C8-364E-1C46-B427C71EEDB4}"/>
              </a:ext>
            </a:extLst>
          </p:cNvPr>
          <p:cNvSpPr txBox="1"/>
          <p:nvPr/>
        </p:nvSpPr>
        <p:spPr>
          <a:xfrm>
            <a:off x="4083586" y="732511"/>
            <a:ext cx="7760068" cy="5509200"/>
          </a:xfrm>
          <a:prstGeom prst="rect">
            <a:avLst/>
          </a:prstGeom>
          <a:noFill/>
        </p:spPr>
        <p:txBody>
          <a:bodyPr wrap="square" rtlCol="0">
            <a:spAutoFit/>
          </a:bodyPr>
          <a:lstStyle/>
          <a:p>
            <a:pPr defTabSz="1014984">
              <a:spcAft>
                <a:spcPts val="600"/>
              </a:spcAft>
            </a:pPr>
            <a:r>
              <a:rPr lang="en-US" sz="3200" dirty="0"/>
              <a:t>If the Beatitudes manifest a state of consciousness, then the absence of </a:t>
            </a:r>
            <a:br>
              <a:rPr lang="en-US" sz="3200" dirty="0"/>
            </a:br>
            <a:r>
              <a:rPr lang="en-US" sz="3200" dirty="0"/>
              <a:t>the Beatitudes must manifest a lack of consciousness, a lack of awareness. </a:t>
            </a:r>
            <a:br>
              <a:rPr lang="en-US" sz="3200" dirty="0"/>
            </a:br>
            <a:r>
              <a:rPr lang="en-US" sz="3200" dirty="0"/>
              <a:t>Such spiritual impoverishment allows homelessness seem to be an intractable problem, children to breakfast on a bag of crisps, the gap between rich and poor widen annually and single  mothers, trapped in poverty, to remain among the most vulnerable and deprived in our society.</a:t>
            </a:r>
          </a:p>
        </p:txBody>
      </p:sp>
    </p:spTree>
    <p:extLst>
      <p:ext uri="{BB962C8B-B14F-4D97-AF65-F5344CB8AC3E}">
        <p14:creationId xmlns:p14="http://schemas.microsoft.com/office/powerpoint/2010/main" val="2345686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6" name="Picture 5" descr="A stained glass window with different designs&#10;&#10;Description automatically generated">
            <a:extLst>
              <a:ext uri="{FF2B5EF4-FFF2-40B4-BE49-F238E27FC236}">
                <a16:creationId xmlns:a16="http://schemas.microsoft.com/office/drawing/2014/main" id="{F84BF0B5-7712-49C7-AECD-3013E1FDF628}"/>
              </a:ext>
            </a:extLst>
          </p:cNvPr>
          <p:cNvPicPr>
            <a:picLocks noChangeAspect="1"/>
          </p:cNvPicPr>
          <p:nvPr/>
        </p:nvPicPr>
        <p:blipFill rotWithShape="1">
          <a:blip r:embed="rId2"/>
          <a:srcRect l="-674" t="14644" r="9152" b="25947"/>
          <a:stretch/>
        </p:blipFill>
        <p:spPr>
          <a:xfrm>
            <a:off x="-312070" y="0"/>
            <a:ext cx="12816140" cy="6858000"/>
          </a:xfrm>
          <a:prstGeom prst="rect">
            <a:avLst/>
          </a:prstGeom>
        </p:spPr>
      </p:pic>
    </p:spTree>
    <p:extLst>
      <p:ext uri="{BB962C8B-B14F-4D97-AF65-F5344CB8AC3E}">
        <p14:creationId xmlns:p14="http://schemas.microsoft.com/office/powerpoint/2010/main" val="1907530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64F64-4453-3089-F640-EA8ECC67B423}"/>
              </a:ext>
            </a:extLst>
          </p:cNvPr>
          <p:cNvSpPr>
            <a:spLocks noGrp="1"/>
          </p:cNvSpPr>
          <p:nvPr>
            <p:ph type="ctrTitle"/>
          </p:nvPr>
        </p:nvSpPr>
        <p:spPr>
          <a:xfrm>
            <a:off x="6801406" y="3305746"/>
            <a:ext cx="4324350" cy="2387600"/>
          </a:xfrm>
        </p:spPr>
        <p:txBody>
          <a:bodyPr>
            <a:noAutofit/>
          </a:bodyPr>
          <a:lstStyle/>
          <a:p>
            <a:r>
              <a:rPr lang="en-IE" sz="4000" b="0" i="0" dirty="0">
                <a:solidFill>
                  <a:schemeClr val="bg1"/>
                </a:solidFill>
                <a:effectLst/>
                <a:latin typeface="system-ui"/>
              </a:rPr>
              <a:t>Now when Jesus saw the crowds, he </a:t>
            </a:r>
            <a:r>
              <a:rPr lang="en-IE" sz="4000" b="0" i="0" u="sng" dirty="0">
                <a:solidFill>
                  <a:schemeClr val="bg1"/>
                </a:solidFill>
                <a:effectLst/>
                <a:latin typeface="system-ui"/>
              </a:rPr>
              <a:t>went up </a:t>
            </a:r>
            <a:r>
              <a:rPr lang="en-IE" sz="4000" b="0" i="0" dirty="0">
                <a:solidFill>
                  <a:schemeClr val="bg1"/>
                </a:solidFill>
                <a:effectLst/>
                <a:latin typeface="system-ui"/>
              </a:rPr>
              <a:t>on a </a:t>
            </a:r>
            <a:r>
              <a:rPr lang="en-IE" sz="4000" b="0" i="0" u="sng" dirty="0">
                <a:solidFill>
                  <a:schemeClr val="bg1"/>
                </a:solidFill>
                <a:effectLst/>
                <a:latin typeface="system-ui"/>
              </a:rPr>
              <a:t>mountainside</a:t>
            </a:r>
            <a:r>
              <a:rPr lang="en-IE" sz="4000" b="0" i="0" dirty="0">
                <a:solidFill>
                  <a:schemeClr val="bg1"/>
                </a:solidFill>
                <a:effectLst/>
                <a:latin typeface="system-ui"/>
              </a:rPr>
              <a:t> and </a:t>
            </a:r>
            <a:r>
              <a:rPr lang="en-IE" sz="4000" b="0" i="0" u="sng" dirty="0">
                <a:solidFill>
                  <a:schemeClr val="bg1"/>
                </a:solidFill>
                <a:effectLst/>
                <a:latin typeface="system-ui"/>
              </a:rPr>
              <a:t>sat down</a:t>
            </a:r>
            <a:r>
              <a:rPr lang="en-IE" sz="4000" b="0" i="0" dirty="0">
                <a:solidFill>
                  <a:schemeClr val="bg1"/>
                </a:solidFill>
                <a:effectLst/>
                <a:latin typeface="system-ui"/>
              </a:rPr>
              <a:t>. His </a:t>
            </a:r>
            <a:r>
              <a:rPr lang="en-IE" sz="4000" b="0" i="0" u="sng" dirty="0">
                <a:solidFill>
                  <a:schemeClr val="bg1"/>
                </a:solidFill>
                <a:effectLst/>
                <a:latin typeface="system-ui"/>
              </a:rPr>
              <a:t>disciples came </a:t>
            </a:r>
            <a:r>
              <a:rPr lang="en-IE" sz="4000" b="0" i="0" dirty="0">
                <a:solidFill>
                  <a:schemeClr val="bg1"/>
                </a:solidFill>
                <a:effectLst/>
                <a:latin typeface="system-ui"/>
              </a:rPr>
              <a:t>to him, </a:t>
            </a:r>
            <a:r>
              <a:rPr lang="en-IE" sz="4000" b="1" i="0" baseline="30000" dirty="0">
                <a:solidFill>
                  <a:schemeClr val="bg1"/>
                </a:solidFill>
                <a:effectLst/>
                <a:latin typeface="system-ui"/>
              </a:rPr>
              <a:t> </a:t>
            </a:r>
            <a:r>
              <a:rPr lang="en-IE" sz="4000" b="0" i="0" dirty="0">
                <a:solidFill>
                  <a:schemeClr val="bg1"/>
                </a:solidFill>
                <a:effectLst/>
                <a:latin typeface="system-ui"/>
              </a:rPr>
              <a:t>and he began to teach them.</a:t>
            </a:r>
            <a:endParaRPr lang="en-US" sz="4000" dirty="0">
              <a:solidFill>
                <a:schemeClr val="bg1"/>
              </a:solidFill>
              <a:latin typeface="Lucida Calligraphy" panose="03010101010101010101" pitchFamily="66" charset="77"/>
              <a:cs typeface="Chamberi Super Display" panose="020F0502020204030204" pitchFamily="34" charset="0"/>
            </a:endParaRPr>
          </a:p>
        </p:txBody>
      </p:sp>
      <p:pic>
        <p:nvPicPr>
          <p:cNvPr id="4" name="Picture 3" descr="A mountain with trees and blue sky&#10;&#10;Description automatically generated">
            <a:extLst>
              <a:ext uri="{FF2B5EF4-FFF2-40B4-BE49-F238E27FC236}">
                <a16:creationId xmlns:a16="http://schemas.microsoft.com/office/drawing/2014/main" id="{E9787C94-0690-DA48-A52E-D993C93F9A4F}"/>
              </a:ext>
            </a:extLst>
          </p:cNvPr>
          <p:cNvPicPr>
            <a:picLocks noChangeAspect="1"/>
          </p:cNvPicPr>
          <p:nvPr/>
        </p:nvPicPr>
        <p:blipFill>
          <a:blip r:embed="rId2"/>
          <a:stretch>
            <a:fillRect/>
          </a:stretch>
        </p:blipFill>
        <p:spPr>
          <a:xfrm>
            <a:off x="352523" y="1088136"/>
            <a:ext cx="6243732" cy="4681728"/>
          </a:xfrm>
          <a:prstGeom prst="rect">
            <a:avLst/>
          </a:prstGeom>
        </p:spPr>
      </p:pic>
    </p:spTree>
    <p:extLst>
      <p:ext uri="{BB962C8B-B14F-4D97-AF65-F5344CB8AC3E}">
        <p14:creationId xmlns:p14="http://schemas.microsoft.com/office/powerpoint/2010/main" val="3825749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13F06AC-7BAB-A6FD-D8B4-235AEE7ABA6F}"/>
              </a:ext>
            </a:extLst>
          </p:cNvPr>
          <p:cNvSpPr txBox="1">
            <a:spLocks/>
          </p:cNvSpPr>
          <p:nvPr/>
        </p:nvSpPr>
        <p:spPr>
          <a:xfrm>
            <a:off x="1702450" y="3861881"/>
            <a:ext cx="10973392" cy="23876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IE" sz="3600" dirty="0">
                <a:solidFill>
                  <a:schemeClr val="bg1"/>
                </a:solidFill>
                <a:latin typeface="system-ui"/>
              </a:rPr>
              <a:t>                Moses and the Burning Bush</a:t>
            </a:r>
            <a:br>
              <a:rPr lang="en-IE" sz="3600" dirty="0">
                <a:solidFill>
                  <a:schemeClr val="bg1"/>
                </a:solidFill>
                <a:latin typeface="system-ui"/>
              </a:rPr>
            </a:br>
            <a:r>
              <a:rPr lang="en-IE" sz="3600" dirty="0">
                <a:solidFill>
                  <a:schemeClr val="bg1"/>
                </a:solidFill>
                <a:latin typeface="system-ui"/>
              </a:rPr>
              <a:t>            On sacred ground</a:t>
            </a:r>
          </a:p>
          <a:p>
            <a:br>
              <a:rPr lang="en-IE" sz="3600" dirty="0">
                <a:solidFill>
                  <a:schemeClr val="bg1"/>
                </a:solidFill>
                <a:latin typeface="system-ui"/>
              </a:rPr>
            </a:br>
            <a:r>
              <a:rPr lang="en-IE" sz="3600" dirty="0">
                <a:solidFill>
                  <a:schemeClr val="bg1"/>
                </a:solidFill>
                <a:latin typeface="system-ui"/>
              </a:rPr>
              <a:t>                 Later given the Tablets of Stone</a:t>
            </a:r>
          </a:p>
          <a:p>
            <a:r>
              <a:rPr lang="en-IE" sz="3600" dirty="0">
                <a:solidFill>
                  <a:schemeClr val="bg1"/>
                </a:solidFill>
                <a:latin typeface="system-ui"/>
              </a:rPr>
              <a:t>	 to bond the People of Israel</a:t>
            </a:r>
            <a:br>
              <a:rPr lang="en-IE" sz="3600" dirty="0">
                <a:solidFill>
                  <a:schemeClr val="bg1"/>
                </a:solidFill>
                <a:latin typeface="system-ui"/>
              </a:rPr>
            </a:br>
            <a:endParaRPr lang="en-IE" sz="3600" dirty="0">
              <a:solidFill>
                <a:schemeClr val="bg1"/>
              </a:solidFill>
              <a:latin typeface="system-ui"/>
            </a:endParaRPr>
          </a:p>
          <a:p>
            <a:r>
              <a:rPr lang="en-IE" sz="3600" dirty="0">
                <a:solidFill>
                  <a:schemeClr val="bg1"/>
                </a:solidFill>
                <a:latin typeface="system-ui"/>
              </a:rPr>
              <a:t>		Moses came  down from the mountain,  </a:t>
            </a:r>
            <a:br>
              <a:rPr lang="en-IE" sz="3600" dirty="0">
                <a:solidFill>
                  <a:schemeClr val="bg1"/>
                </a:solidFill>
                <a:latin typeface="system-ui"/>
              </a:rPr>
            </a:br>
            <a:r>
              <a:rPr lang="en-IE" sz="3600" dirty="0">
                <a:solidFill>
                  <a:schemeClr val="bg1"/>
                </a:solidFill>
                <a:latin typeface="system-ui"/>
              </a:rPr>
              <a:t>found the people had created an idol </a:t>
            </a:r>
            <a:br>
              <a:rPr lang="en-IE" sz="3600" dirty="0">
                <a:solidFill>
                  <a:schemeClr val="bg1"/>
                </a:solidFill>
                <a:latin typeface="system-ui"/>
              </a:rPr>
            </a:br>
            <a:r>
              <a:rPr lang="en-IE" sz="3600" dirty="0">
                <a:solidFill>
                  <a:schemeClr val="bg1"/>
                </a:solidFill>
                <a:latin typeface="system-ui"/>
              </a:rPr>
              <a:t>and the tablets were smashed</a:t>
            </a:r>
          </a:p>
          <a:p>
            <a:r>
              <a:rPr lang="en-IE" sz="3600" dirty="0">
                <a:solidFill>
                  <a:schemeClr val="bg1"/>
                </a:solidFill>
                <a:latin typeface="system-ui"/>
                <a:cs typeface="Chamberi Super Display" panose="020F0502020204030204" pitchFamily="34" charset="0"/>
              </a:rPr>
              <a:t>Jesus expects much more than the commandments.</a:t>
            </a:r>
            <a:endParaRPr lang="en-US" sz="3600" dirty="0">
              <a:solidFill>
                <a:schemeClr val="bg1"/>
              </a:solidFill>
              <a:latin typeface="Lucida Calligraphy" panose="03010101010101010101" pitchFamily="66" charset="77"/>
              <a:cs typeface="Chamberi Super Display" panose="020F0502020204030204" pitchFamily="34" charset="0"/>
            </a:endParaRPr>
          </a:p>
        </p:txBody>
      </p:sp>
      <p:pic>
        <p:nvPicPr>
          <p:cNvPr id="4" name="Picture 3" descr="Glowing charcoal">
            <a:extLst>
              <a:ext uri="{FF2B5EF4-FFF2-40B4-BE49-F238E27FC236}">
                <a16:creationId xmlns:a16="http://schemas.microsoft.com/office/drawing/2014/main" id="{5D2EE54D-8B49-A023-41AF-0B0D9397D2B1}"/>
              </a:ext>
            </a:extLst>
          </p:cNvPr>
          <p:cNvPicPr>
            <a:picLocks noChangeAspect="1"/>
          </p:cNvPicPr>
          <p:nvPr/>
        </p:nvPicPr>
        <p:blipFill>
          <a:blip r:embed="rId2"/>
          <a:stretch>
            <a:fillRect/>
          </a:stretch>
        </p:blipFill>
        <p:spPr>
          <a:xfrm>
            <a:off x="644457" y="608519"/>
            <a:ext cx="4230721" cy="2820481"/>
          </a:xfrm>
          <a:prstGeom prst="rect">
            <a:avLst/>
          </a:prstGeom>
        </p:spPr>
      </p:pic>
    </p:spTree>
    <p:extLst>
      <p:ext uri="{BB962C8B-B14F-4D97-AF65-F5344CB8AC3E}">
        <p14:creationId xmlns:p14="http://schemas.microsoft.com/office/powerpoint/2010/main" val="1654266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1"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64F64-4453-3089-F640-EA8ECC67B423}"/>
              </a:ext>
            </a:extLst>
          </p:cNvPr>
          <p:cNvSpPr>
            <a:spLocks noGrp="1"/>
          </p:cNvSpPr>
          <p:nvPr>
            <p:ph type="ctrTitle"/>
          </p:nvPr>
        </p:nvSpPr>
        <p:spPr>
          <a:xfrm>
            <a:off x="6096000" y="1281874"/>
            <a:ext cx="6096000" cy="4795838"/>
          </a:xfrm>
        </p:spPr>
        <p:txBody>
          <a:bodyPr>
            <a:noAutofit/>
          </a:bodyPr>
          <a:lstStyle/>
          <a:p>
            <a:br>
              <a:rPr lang="en-IE" sz="3600" b="0" i="0" dirty="0">
                <a:solidFill>
                  <a:schemeClr val="bg1"/>
                </a:solidFill>
                <a:effectLst/>
                <a:latin typeface="system-ui"/>
              </a:rPr>
            </a:br>
            <a:r>
              <a:rPr lang="en-IE" sz="3600" b="0" i="0" dirty="0">
                <a:solidFill>
                  <a:schemeClr val="bg1"/>
                </a:solidFill>
                <a:effectLst/>
                <a:latin typeface="system-ui"/>
              </a:rPr>
              <a:t>The poor in spirit,</a:t>
            </a:r>
            <a:br>
              <a:rPr lang="en-IE" sz="3600" b="0" i="0" dirty="0">
                <a:solidFill>
                  <a:schemeClr val="bg1"/>
                </a:solidFill>
                <a:effectLst/>
                <a:latin typeface="system-ui"/>
              </a:rPr>
            </a:br>
            <a:r>
              <a:rPr lang="en-IE" sz="3600" b="0" i="0" dirty="0">
                <a:solidFill>
                  <a:schemeClr val="bg1"/>
                </a:solidFill>
                <a:effectLst/>
                <a:latin typeface="system-ui"/>
              </a:rPr>
              <a:t>Those who mourn,</a:t>
            </a:r>
            <a:br>
              <a:rPr lang="en-IE" sz="3600" b="0" i="0" dirty="0">
                <a:solidFill>
                  <a:schemeClr val="bg1"/>
                </a:solidFill>
                <a:effectLst/>
                <a:latin typeface="system-ui"/>
              </a:rPr>
            </a:br>
            <a:r>
              <a:rPr lang="en-IE" sz="3600" b="0" i="0" dirty="0">
                <a:solidFill>
                  <a:schemeClr val="bg1"/>
                </a:solidFill>
                <a:effectLst/>
                <a:latin typeface="system-ui"/>
              </a:rPr>
              <a:t>The meek,</a:t>
            </a:r>
            <a:r>
              <a:rPr lang="en-IE" sz="3600" dirty="0">
                <a:solidFill>
                  <a:schemeClr val="bg1"/>
                </a:solidFill>
                <a:latin typeface="system-ui"/>
              </a:rPr>
              <a:t> </a:t>
            </a:r>
            <a:br>
              <a:rPr lang="en-IE" sz="3600" dirty="0">
                <a:solidFill>
                  <a:schemeClr val="bg1"/>
                </a:solidFill>
                <a:latin typeface="system-ui"/>
              </a:rPr>
            </a:br>
            <a:r>
              <a:rPr lang="en-IE" sz="3600" dirty="0">
                <a:solidFill>
                  <a:schemeClr val="bg1"/>
                </a:solidFill>
                <a:latin typeface="system-ui"/>
              </a:rPr>
              <a:t>Those who </a:t>
            </a:r>
            <a:r>
              <a:rPr lang="en-IE" sz="3600" b="0" i="0" dirty="0">
                <a:solidFill>
                  <a:schemeClr val="bg1"/>
                </a:solidFill>
                <a:effectLst/>
                <a:latin typeface="system-ui"/>
              </a:rPr>
              <a:t>hunger and thirst </a:t>
            </a:r>
            <a:br>
              <a:rPr lang="en-IE" sz="3600" b="0" i="0" dirty="0">
                <a:solidFill>
                  <a:schemeClr val="bg1"/>
                </a:solidFill>
                <a:effectLst/>
                <a:latin typeface="system-ui"/>
              </a:rPr>
            </a:br>
            <a:r>
              <a:rPr lang="en-IE" sz="3600" b="0" i="0" dirty="0">
                <a:solidFill>
                  <a:schemeClr val="bg1"/>
                </a:solidFill>
                <a:effectLst/>
                <a:latin typeface="system-ui"/>
              </a:rPr>
              <a:t>for righteousness,</a:t>
            </a:r>
            <a:br>
              <a:rPr lang="en-IE" sz="3600" b="0" i="0" dirty="0">
                <a:solidFill>
                  <a:schemeClr val="bg1"/>
                </a:solidFill>
                <a:effectLst/>
                <a:latin typeface="system-ui"/>
              </a:rPr>
            </a:br>
            <a:r>
              <a:rPr lang="en-IE" sz="3600" b="0" i="0" dirty="0">
                <a:solidFill>
                  <a:schemeClr val="bg1"/>
                </a:solidFill>
                <a:effectLst/>
                <a:latin typeface="Courier New" panose="02070309020205020404" pitchFamily="49" charset="0"/>
              </a:rPr>
              <a:t> </a:t>
            </a:r>
            <a:r>
              <a:rPr lang="en-IE" sz="3600" dirty="0">
                <a:solidFill>
                  <a:schemeClr val="bg1"/>
                </a:solidFill>
                <a:latin typeface="system-ui"/>
              </a:rPr>
              <a:t>T</a:t>
            </a:r>
            <a:r>
              <a:rPr lang="en-IE" sz="3600" b="0" i="0" dirty="0">
                <a:solidFill>
                  <a:schemeClr val="bg1"/>
                </a:solidFill>
                <a:effectLst/>
                <a:latin typeface="system-ui"/>
              </a:rPr>
              <a:t>he merciful,</a:t>
            </a:r>
            <a:br>
              <a:rPr lang="en-IE" sz="3600" b="0" i="0" dirty="0">
                <a:solidFill>
                  <a:schemeClr val="bg1"/>
                </a:solidFill>
                <a:effectLst/>
                <a:latin typeface="system-ui"/>
              </a:rPr>
            </a:br>
            <a:r>
              <a:rPr lang="en-IE" sz="3600" b="0" i="0" dirty="0">
                <a:solidFill>
                  <a:schemeClr val="bg1"/>
                </a:solidFill>
                <a:effectLst/>
                <a:latin typeface="Courier New" panose="02070309020205020404" pitchFamily="49" charset="0"/>
              </a:rPr>
              <a:t>   </a:t>
            </a:r>
            <a:r>
              <a:rPr lang="en-IE" sz="3600" b="0" i="0" dirty="0">
                <a:solidFill>
                  <a:schemeClr val="bg1"/>
                </a:solidFill>
                <a:effectLst/>
                <a:latin typeface="system-ui"/>
              </a:rPr>
              <a:t>The pure in heart</a:t>
            </a:r>
            <a:br>
              <a:rPr lang="en-IE" sz="3600" b="0" i="0" dirty="0">
                <a:solidFill>
                  <a:schemeClr val="bg1"/>
                </a:solidFill>
                <a:effectLst/>
                <a:latin typeface="system-ui"/>
              </a:rPr>
            </a:br>
            <a:r>
              <a:rPr lang="en-IE" sz="3600" b="0" i="0" dirty="0">
                <a:solidFill>
                  <a:schemeClr val="bg1"/>
                </a:solidFill>
                <a:effectLst/>
                <a:latin typeface="system-ui"/>
              </a:rPr>
              <a:t>Peacemakers,</a:t>
            </a:r>
            <a:br>
              <a:rPr lang="en-IE" sz="3600" b="0" i="0" dirty="0">
                <a:solidFill>
                  <a:schemeClr val="bg1"/>
                </a:solidFill>
                <a:effectLst/>
                <a:latin typeface="system-ui"/>
              </a:rPr>
            </a:br>
            <a:r>
              <a:rPr lang="en-IE" sz="3600" b="0" i="0" dirty="0">
                <a:solidFill>
                  <a:schemeClr val="bg1"/>
                </a:solidFill>
                <a:effectLst/>
                <a:latin typeface="system-ui"/>
              </a:rPr>
              <a:t>Persecuted </a:t>
            </a:r>
            <a:br>
              <a:rPr lang="en-IE" sz="3600" b="0" i="0" dirty="0">
                <a:solidFill>
                  <a:schemeClr val="bg1"/>
                </a:solidFill>
                <a:effectLst/>
                <a:latin typeface="system-ui"/>
              </a:rPr>
            </a:br>
            <a:r>
              <a:rPr lang="en-IE" sz="3600" b="0" i="0" dirty="0">
                <a:solidFill>
                  <a:schemeClr val="bg1"/>
                </a:solidFill>
                <a:effectLst/>
                <a:latin typeface="system-ui"/>
              </a:rPr>
              <a:t>When people insult you, </a:t>
            </a:r>
            <a:endParaRPr lang="en-US" sz="3600" dirty="0">
              <a:solidFill>
                <a:schemeClr val="bg1"/>
              </a:solidFill>
              <a:latin typeface="Lucida Calligraphy" panose="03010101010101010101" pitchFamily="66" charset="77"/>
              <a:cs typeface="Chamberi Super Display" panose="020F0502020204030204" pitchFamily="34" charset="0"/>
            </a:endParaRPr>
          </a:p>
        </p:txBody>
      </p:sp>
      <p:pic>
        <p:nvPicPr>
          <p:cNvPr id="5" name="Picture 4" descr="A painting of a person&#10;&#10;Description automatically generated">
            <a:extLst>
              <a:ext uri="{FF2B5EF4-FFF2-40B4-BE49-F238E27FC236}">
                <a16:creationId xmlns:a16="http://schemas.microsoft.com/office/drawing/2014/main" id="{A8A613CE-CF72-C606-30F2-0D515202752E}"/>
              </a:ext>
            </a:extLst>
          </p:cNvPr>
          <p:cNvPicPr>
            <a:picLocks noChangeAspect="1"/>
          </p:cNvPicPr>
          <p:nvPr/>
        </p:nvPicPr>
        <p:blipFill>
          <a:blip r:embed="rId2"/>
          <a:stretch>
            <a:fillRect/>
          </a:stretch>
        </p:blipFill>
        <p:spPr>
          <a:xfrm rot="5400000">
            <a:off x="584166" y="1148057"/>
            <a:ext cx="6299855" cy="4723812"/>
          </a:xfrm>
          <a:prstGeom prst="rect">
            <a:avLst/>
          </a:prstGeom>
        </p:spPr>
      </p:pic>
    </p:spTree>
    <p:extLst>
      <p:ext uri="{BB962C8B-B14F-4D97-AF65-F5344CB8AC3E}">
        <p14:creationId xmlns:p14="http://schemas.microsoft.com/office/powerpoint/2010/main" val="2846994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DCB8A4B-3590-34EE-1692-89BA829EF0AB}"/>
              </a:ext>
            </a:extLst>
          </p:cNvPr>
          <p:cNvSpPr txBox="1"/>
          <p:nvPr/>
        </p:nvSpPr>
        <p:spPr>
          <a:xfrm>
            <a:off x="1179443" y="2551837"/>
            <a:ext cx="10641496" cy="1754326"/>
          </a:xfrm>
          <a:prstGeom prst="rect">
            <a:avLst/>
          </a:prstGeom>
          <a:noFill/>
        </p:spPr>
        <p:txBody>
          <a:bodyPr wrap="square" rtlCol="0">
            <a:spAutoFit/>
          </a:bodyPr>
          <a:lstStyle/>
          <a:p>
            <a:r>
              <a:rPr lang="en-US" sz="3600" dirty="0">
                <a:solidFill>
                  <a:schemeClr val="bg1"/>
                </a:solidFill>
              </a:rPr>
              <a:t>Those in poor spirits who suffer from all kinds of stress, distress and disorders: people with demons, epileptics and paralytics (</a:t>
            </a:r>
            <a:r>
              <a:rPr lang="en-US" sz="3600" dirty="0" err="1">
                <a:solidFill>
                  <a:schemeClr val="bg1"/>
                </a:solidFill>
              </a:rPr>
              <a:t>cf</a:t>
            </a:r>
            <a:r>
              <a:rPr lang="en-US" sz="3600" dirty="0">
                <a:solidFill>
                  <a:schemeClr val="bg1"/>
                </a:solidFill>
              </a:rPr>
              <a:t> Mt.4:24)</a:t>
            </a:r>
          </a:p>
        </p:txBody>
      </p:sp>
      <p:sp>
        <p:nvSpPr>
          <p:cNvPr id="9" name="TextBox 8">
            <a:extLst>
              <a:ext uri="{FF2B5EF4-FFF2-40B4-BE49-F238E27FC236}">
                <a16:creationId xmlns:a16="http://schemas.microsoft.com/office/drawing/2014/main" id="{51153DBF-B7B9-C052-B933-74204FEC849E}"/>
              </a:ext>
            </a:extLst>
          </p:cNvPr>
          <p:cNvSpPr txBox="1"/>
          <p:nvPr/>
        </p:nvSpPr>
        <p:spPr>
          <a:xfrm>
            <a:off x="3379304" y="4484913"/>
            <a:ext cx="7447722" cy="954107"/>
          </a:xfrm>
          <a:prstGeom prst="rect">
            <a:avLst/>
          </a:prstGeom>
          <a:noFill/>
        </p:spPr>
        <p:txBody>
          <a:bodyPr wrap="square" rtlCol="0">
            <a:spAutoFit/>
          </a:bodyPr>
          <a:lstStyle/>
          <a:p>
            <a:r>
              <a:rPr lang="en-US" sz="2800" dirty="0"/>
              <a:t>Unattached/ Free. Jesus (2 Cor.8</a:t>
            </a:r>
            <a:r>
              <a:rPr lang="en-US" sz="2800" dirty="0">
                <a:sym typeface="Wingdings" pitchFamily="2" charset="2"/>
              </a:rPr>
              <a:t>:9)</a:t>
            </a:r>
          </a:p>
          <a:p>
            <a:r>
              <a:rPr lang="en-US" sz="2800" dirty="0">
                <a:sym typeface="Wingdings" pitchFamily="2" charset="2"/>
              </a:rPr>
              <a:t>(Phil.2:6) Security is in God</a:t>
            </a:r>
            <a:endParaRPr lang="en-US" sz="2800" dirty="0"/>
          </a:p>
        </p:txBody>
      </p:sp>
      <p:sp>
        <p:nvSpPr>
          <p:cNvPr id="2" name="Title 1">
            <a:extLst>
              <a:ext uri="{FF2B5EF4-FFF2-40B4-BE49-F238E27FC236}">
                <a16:creationId xmlns:a16="http://schemas.microsoft.com/office/drawing/2014/main" id="{485D0764-3405-3955-6388-D71FE2324D04}"/>
              </a:ext>
            </a:extLst>
          </p:cNvPr>
          <p:cNvSpPr txBox="1">
            <a:spLocks/>
          </p:cNvSpPr>
          <p:nvPr/>
        </p:nvSpPr>
        <p:spPr>
          <a:xfrm>
            <a:off x="224286" y="503812"/>
            <a:ext cx="11477384" cy="15796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b="1" dirty="0">
                <a:solidFill>
                  <a:srgbClr val="FFFF00"/>
                </a:solidFill>
                <a:latin typeface="Lucida Calligraphy" panose="03010101010101010101" pitchFamily="66" charset="77"/>
                <a:cs typeface="Chamberi Super Display" panose="020F0502020204030204" pitchFamily="34" charset="0"/>
              </a:rPr>
              <a:t>Blessed are the poor in spirit for theirs is the kingdom of heaven</a:t>
            </a:r>
          </a:p>
        </p:txBody>
      </p:sp>
      <p:sp>
        <p:nvSpPr>
          <p:cNvPr id="3" name="Rectangle 2">
            <a:extLst>
              <a:ext uri="{FF2B5EF4-FFF2-40B4-BE49-F238E27FC236}">
                <a16:creationId xmlns:a16="http://schemas.microsoft.com/office/drawing/2014/main" id="{6E08805D-88FE-E04A-8D7E-DDA2C26C4B21}"/>
              </a:ext>
            </a:extLst>
          </p:cNvPr>
          <p:cNvSpPr/>
          <p:nvPr/>
        </p:nvSpPr>
        <p:spPr>
          <a:xfrm>
            <a:off x="2023694" y="5617770"/>
            <a:ext cx="7878568" cy="923330"/>
          </a:xfrm>
          <a:prstGeom prst="rect">
            <a:avLst/>
          </a:prstGeom>
          <a:noFill/>
        </p:spPr>
        <p:txBody>
          <a:bodyPr wrap="none" lIns="91440" tIns="45720" rIns="91440" bIns="45720">
            <a:spAutoFit/>
          </a:bodyPr>
          <a:lstStyle/>
          <a:p>
            <a:pPr algn="ctr"/>
            <a:r>
              <a:rPr lang="en-GB" sz="5400" b="1" dirty="0">
                <a:ln w="6600">
                  <a:solidFill>
                    <a:schemeClr val="accent2"/>
                  </a:solidFill>
                  <a:prstDash val="solid"/>
                </a:ln>
                <a:solidFill>
                  <a:srgbClr val="FFFFFF"/>
                </a:solidFill>
                <a:effectLst>
                  <a:outerShdw dist="38100" dir="2700000" algn="tl" rotWithShape="0">
                    <a:schemeClr val="accent2"/>
                  </a:outerShdw>
                </a:effectLst>
              </a:rPr>
              <a:t>Your photo or illustration ?</a:t>
            </a:r>
            <a:endParaRPr lang="en-GB"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2884514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linds(horizont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C63361-9F96-254D-A5BC-D232951FCF20}"/>
              </a:ext>
            </a:extLst>
          </p:cNvPr>
          <p:cNvSpPr>
            <a:spLocks noGrp="1"/>
          </p:cNvSpPr>
          <p:nvPr>
            <p:ph type="title"/>
          </p:nvPr>
        </p:nvSpPr>
        <p:spPr>
          <a:xfrm>
            <a:off x="466722" y="586855"/>
            <a:ext cx="3201366" cy="3387497"/>
          </a:xfrm>
        </p:spPr>
        <p:txBody>
          <a:bodyPr anchor="b">
            <a:normAutofit/>
          </a:bodyPr>
          <a:lstStyle/>
          <a:p>
            <a:pPr algn="r"/>
            <a:r>
              <a:rPr lang="en-US" sz="4000" dirty="0">
                <a:solidFill>
                  <a:srgbClr val="FFFFFF"/>
                </a:solidFill>
              </a:rPr>
              <a:t>The scriptures and the poor in spirit.</a:t>
            </a:r>
          </a:p>
        </p:txBody>
      </p:sp>
      <p:sp>
        <p:nvSpPr>
          <p:cNvPr id="3" name="Content Placeholder 2">
            <a:extLst>
              <a:ext uri="{FF2B5EF4-FFF2-40B4-BE49-F238E27FC236}">
                <a16:creationId xmlns:a16="http://schemas.microsoft.com/office/drawing/2014/main" id="{470474AE-1753-3701-5FF9-EF371D66222A}"/>
              </a:ext>
            </a:extLst>
          </p:cNvPr>
          <p:cNvSpPr>
            <a:spLocks noGrp="1"/>
          </p:cNvSpPr>
          <p:nvPr>
            <p:ph idx="1"/>
          </p:nvPr>
        </p:nvSpPr>
        <p:spPr>
          <a:xfrm>
            <a:off x="4810259" y="649480"/>
            <a:ext cx="6555347" cy="5903720"/>
          </a:xfrm>
        </p:spPr>
        <p:txBody>
          <a:bodyPr anchor="ctr">
            <a:normAutofit fontScale="25000" lnSpcReduction="20000"/>
          </a:bodyPr>
          <a:lstStyle/>
          <a:p>
            <a:pPr marL="0" indent="0">
              <a:buNone/>
            </a:pPr>
            <a:endParaRPr lang="en-IE" sz="9600" b="1" i="0" baseline="30000" dirty="0">
              <a:effectLst/>
              <a:latin typeface="system-ui"/>
            </a:endParaRPr>
          </a:p>
          <a:p>
            <a:pPr marL="0" indent="0">
              <a:buNone/>
            </a:pPr>
            <a:r>
              <a:rPr lang="en-IE" sz="9600" b="1" i="0" dirty="0">
                <a:effectLst/>
                <a:latin typeface="system-ui"/>
              </a:rPr>
              <a:t>2 Corinthians 8:9</a:t>
            </a:r>
          </a:p>
          <a:p>
            <a:pPr marL="0" indent="0">
              <a:buNone/>
            </a:pPr>
            <a:r>
              <a:rPr lang="en-IE" sz="9600" b="0" i="0" dirty="0">
                <a:effectLst/>
                <a:latin typeface="system-ui"/>
              </a:rPr>
              <a:t>For you know the grace of our Lord Jesus Christ, that though he was rich, yet for your sake he became poor, so that you through his poverty might become rich.</a:t>
            </a:r>
          </a:p>
          <a:p>
            <a:endParaRPr lang="en-IE" sz="9600" dirty="0">
              <a:latin typeface="system-ui"/>
            </a:endParaRPr>
          </a:p>
          <a:p>
            <a:pPr marL="0" indent="0">
              <a:buNone/>
            </a:pPr>
            <a:r>
              <a:rPr lang="en-IE" sz="9600" b="1" dirty="0" err="1">
                <a:latin typeface="system-ui"/>
              </a:rPr>
              <a:t>Philipians</a:t>
            </a:r>
            <a:r>
              <a:rPr lang="en-IE" sz="9600" b="1" dirty="0">
                <a:latin typeface="system-ui"/>
              </a:rPr>
              <a:t> 2:6-7</a:t>
            </a:r>
            <a:endParaRPr lang="en-US" sz="9600" b="1" dirty="0">
              <a:latin typeface="system-ui"/>
            </a:endParaRPr>
          </a:p>
          <a:p>
            <a:pPr marL="0" indent="0">
              <a:buNone/>
            </a:pPr>
            <a:r>
              <a:rPr lang="en-IE" sz="9600" b="0" i="0" dirty="0">
                <a:effectLst/>
                <a:latin typeface="system-ui"/>
              </a:rPr>
              <a:t>In your relationships with one another, have the same mindset as Christ Jesus:</a:t>
            </a:r>
          </a:p>
          <a:p>
            <a:pPr marL="0" indent="0">
              <a:buNone/>
            </a:pPr>
            <a:r>
              <a:rPr lang="en-IE" sz="9600" b="1" i="0" baseline="30000" dirty="0">
                <a:effectLst/>
                <a:latin typeface="system-ui"/>
              </a:rPr>
              <a:t> </a:t>
            </a:r>
            <a:r>
              <a:rPr lang="en-IE" sz="9600" b="0" i="0" dirty="0">
                <a:effectLst/>
                <a:latin typeface="system-ui"/>
              </a:rPr>
              <a:t>Who, being in very nature</a:t>
            </a:r>
            <a:r>
              <a:rPr lang="en-IE" sz="9600" b="0" i="0" baseline="30000" dirty="0">
                <a:effectLst/>
                <a:latin typeface="system-ui"/>
              </a:rPr>
              <a:t>[</a:t>
            </a:r>
            <a:r>
              <a:rPr lang="en-IE" sz="9600" b="0" i="0" baseline="30000" dirty="0">
                <a:effectLst/>
                <a:latin typeface="system-ui"/>
                <a:hlinkClick r:id="rId2" tooltip="See footnote a"/>
              </a:rPr>
              <a:t>a</a:t>
            </a:r>
            <a:r>
              <a:rPr lang="en-IE" sz="9600" b="0" i="0" baseline="30000" dirty="0">
                <a:effectLst/>
                <a:latin typeface="system-ui"/>
              </a:rPr>
              <a:t>]</a:t>
            </a:r>
            <a:r>
              <a:rPr lang="en-IE" sz="9600" b="0" i="0" dirty="0">
                <a:effectLst/>
                <a:latin typeface="system-ui"/>
              </a:rPr>
              <a:t> God,</a:t>
            </a:r>
            <a:br>
              <a:rPr lang="en-IE" sz="9600" b="0" i="0" dirty="0">
                <a:effectLst/>
                <a:latin typeface="system-ui"/>
              </a:rPr>
            </a:br>
            <a:r>
              <a:rPr lang="en-IE" sz="9600" b="0" i="0" dirty="0">
                <a:effectLst/>
                <a:latin typeface="system-ui"/>
              </a:rPr>
              <a:t>did not consider equality with God something to be used to his own advantage;</a:t>
            </a:r>
            <a:r>
              <a:rPr lang="en-IE" sz="9600" dirty="0">
                <a:latin typeface="system-ui"/>
              </a:rPr>
              <a:t> </a:t>
            </a:r>
          </a:p>
          <a:p>
            <a:pPr marL="0" indent="0">
              <a:buNone/>
            </a:pPr>
            <a:r>
              <a:rPr lang="en-IE" sz="9600" b="0" i="0" dirty="0">
                <a:effectLst/>
                <a:latin typeface="system-ui"/>
              </a:rPr>
              <a:t>rather, he made himself nothing</a:t>
            </a:r>
            <a:r>
              <a:rPr lang="en-IE" sz="9600" dirty="0">
                <a:latin typeface="system-ui"/>
              </a:rPr>
              <a:t> </a:t>
            </a:r>
            <a:r>
              <a:rPr lang="en-IE" sz="9600" b="0" i="0" dirty="0">
                <a:effectLst/>
                <a:latin typeface="system-ui"/>
              </a:rPr>
              <a:t>by taking the very nature</a:t>
            </a:r>
            <a:r>
              <a:rPr lang="en-IE" sz="9600" b="0" i="0" baseline="30000" dirty="0">
                <a:effectLst/>
                <a:latin typeface="system-ui"/>
              </a:rPr>
              <a:t>[</a:t>
            </a:r>
            <a:r>
              <a:rPr lang="en-IE" sz="9600" b="0" i="0" baseline="30000" dirty="0">
                <a:effectLst/>
                <a:latin typeface="system-ui"/>
                <a:hlinkClick r:id="rId3" tooltip="See footnote b"/>
              </a:rPr>
              <a:t>b</a:t>
            </a:r>
            <a:r>
              <a:rPr lang="en-IE" sz="9600" b="0" i="0" baseline="30000" dirty="0">
                <a:effectLst/>
                <a:latin typeface="system-ui"/>
              </a:rPr>
              <a:t>]</a:t>
            </a:r>
            <a:r>
              <a:rPr lang="en-IE" sz="9600" b="0" i="0" dirty="0">
                <a:effectLst/>
                <a:latin typeface="system-ui"/>
              </a:rPr>
              <a:t> of a servant,</a:t>
            </a:r>
            <a:r>
              <a:rPr lang="en-IE" sz="9600" dirty="0">
                <a:latin typeface="system-ui"/>
              </a:rPr>
              <a:t> </a:t>
            </a:r>
            <a:r>
              <a:rPr lang="en-IE" sz="9600" b="0" i="0" dirty="0">
                <a:effectLst/>
                <a:latin typeface="system-ui"/>
              </a:rPr>
              <a:t>being made in human likeness.</a:t>
            </a:r>
            <a:br>
              <a:rPr lang="en-IE" sz="9600" b="0" i="0" dirty="0">
                <a:effectLst/>
                <a:latin typeface="system-ui"/>
              </a:rPr>
            </a:br>
            <a:r>
              <a:rPr lang="en-IE" sz="9600" b="0" i="0" dirty="0">
                <a:effectLst/>
                <a:latin typeface="system-ui"/>
              </a:rPr>
              <a:t>And being found in appearance as a man,</a:t>
            </a:r>
            <a:br>
              <a:rPr lang="en-IE" sz="9600" b="0" i="0" dirty="0">
                <a:effectLst/>
                <a:latin typeface="system-ui"/>
              </a:rPr>
            </a:br>
            <a:r>
              <a:rPr lang="en-IE" sz="9600" b="0" i="0" dirty="0">
                <a:effectLst/>
                <a:latin typeface="Courier New" panose="02070309020205020404" pitchFamily="49" charset="0"/>
              </a:rPr>
              <a:t>    </a:t>
            </a:r>
            <a:r>
              <a:rPr lang="en-IE" sz="9600" b="0" i="0" dirty="0">
                <a:effectLst/>
                <a:latin typeface="system-ui"/>
              </a:rPr>
              <a:t>he humbled himself</a:t>
            </a:r>
            <a:br>
              <a:rPr lang="en-IE" sz="9600" b="0" i="0" dirty="0">
                <a:effectLst/>
                <a:latin typeface="system-ui"/>
              </a:rPr>
            </a:br>
            <a:r>
              <a:rPr lang="en-IE" sz="9600" b="0" i="0" dirty="0">
                <a:effectLst/>
                <a:latin typeface="Courier New" panose="02070309020205020404" pitchFamily="49" charset="0"/>
              </a:rPr>
              <a:t>    </a:t>
            </a:r>
            <a:r>
              <a:rPr lang="en-IE" sz="9600" b="0" i="0" dirty="0">
                <a:effectLst/>
                <a:latin typeface="system-ui"/>
              </a:rPr>
              <a:t>by becoming obedient to death—</a:t>
            </a:r>
            <a:br>
              <a:rPr lang="en-IE" sz="9600" b="0" i="0" dirty="0">
                <a:effectLst/>
                <a:latin typeface="system-ui"/>
              </a:rPr>
            </a:br>
            <a:r>
              <a:rPr lang="en-IE" sz="9600" b="0" i="0" dirty="0">
                <a:effectLst/>
                <a:latin typeface="system-ui"/>
              </a:rPr>
              <a:t>           even death on a cross!</a:t>
            </a:r>
          </a:p>
          <a:p>
            <a:pPr marL="0" indent="0">
              <a:buNone/>
            </a:pPr>
            <a:endParaRPr lang="en-IE" sz="1700" dirty="0">
              <a:latin typeface="system-ui"/>
            </a:endParaRPr>
          </a:p>
        </p:txBody>
      </p:sp>
    </p:spTree>
    <p:extLst>
      <p:ext uri="{BB962C8B-B14F-4D97-AF65-F5344CB8AC3E}">
        <p14:creationId xmlns:p14="http://schemas.microsoft.com/office/powerpoint/2010/main" val="22417238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64F64-4453-3089-F640-EA8ECC67B423}"/>
              </a:ext>
            </a:extLst>
          </p:cNvPr>
          <p:cNvSpPr>
            <a:spLocks noGrp="1"/>
          </p:cNvSpPr>
          <p:nvPr>
            <p:ph type="ctrTitle"/>
          </p:nvPr>
        </p:nvSpPr>
        <p:spPr>
          <a:xfrm>
            <a:off x="217061" y="793826"/>
            <a:ext cx="11757877" cy="1355723"/>
          </a:xfrm>
        </p:spPr>
        <p:txBody>
          <a:bodyPr>
            <a:noAutofit/>
          </a:bodyPr>
          <a:lstStyle/>
          <a:p>
            <a:r>
              <a:rPr lang="en-US" sz="4400" b="1" dirty="0">
                <a:solidFill>
                  <a:srgbClr val="FFFF00"/>
                </a:solidFill>
                <a:latin typeface="Lucida Calligraphy" panose="03010101010101010101" pitchFamily="66" charset="77"/>
                <a:cs typeface="Chamberi Super Display" panose="020F0502020204030204" pitchFamily="34" charset="0"/>
              </a:rPr>
              <a:t>Blessed are those who mourn for they will be comforted</a:t>
            </a:r>
          </a:p>
        </p:txBody>
      </p:sp>
      <p:sp>
        <p:nvSpPr>
          <p:cNvPr id="4" name="TextBox 3">
            <a:extLst>
              <a:ext uri="{FF2B5EF4-FFF2-40B4-BE49-F238E27FC236}">
                <a16:creationId xmlns:a16="http://schemas.microsoft.com/office/drawing/2014/main" id="{F1BE77F4-838C-7822-7BD6-B8B1C602A552}"/>
              </a:ext>
            </a:extLst>
          </p:cNvPr>
          <p:cNvSpPr txBox="1"/>
          <p:nvPr/>
        </p:nvSpPr>
        <p:spPr>
          <a:xfrm>
            <a:off x="217061" y="2547230"/>
            <a:ext cx="11757877" cy="1815882"/>
          </a:xfrm>
          <a:prstGeom prst="rect">
            <a:avLst/>
          </a:prstGeom>
          <a:noFill/>
        </p:spPr>
        <p:txBody>
          <a:bodyPr wrap="square" rtlCol="0">
            <a:spAutoFit/>
          </a:bodyPr>
          <a:lstStyle/>
          <a:p>
            <a:r>
              <a:rPr lang="en-US" sz="2800" dirty="0">
                <a:solidFill>
                  <a:schemeClr val="bg1"/>
                </a:solidFill>
              </a:rPr>
              <a:t>Those who  mourned were those who cried aloud in the streets and were totally destitute and abandoned. They included widows, orphans, exploited </a:t>
            </a:r>
            <a:r>
              <a:rPr lang="en-US" sz="2800" dirty="0" err="1">
                <a:solidFill>
                  <a:schemeClr val="bg1"/>
                </a:solidFill>
              </a:rPr>
              <a:t>labourers</a:t>
            </a:r>
            <a:r>
              <a:rPr lang="en-US" sz="2800" dirty="0">
                <a:solidFill>
                  <a:schemeClr val="bg1"/>
                </a:solidFill>
              </a:rPr>
              <a:t> and the poorest of the poor: Blind Bartimaeus (Mk.10:46ff), the beggar Lazarus (Lk.16:19ff), the lepers (Lk.17:11ff), the possessed man in Gadara (Mt.8:28ff).</a:t>
            </a:r>
          </a:p>
        </p:txBody>
      </p:sp>
      <p:sp>
        <p:nvSpPr>
          <p:cNvPr id="3" name="TextBox 2">
            <a:extLst>
              <a:ext uri="{FF2B5EF4-FFF2-40B4-BE49-F238E27FC236}">
                <a16:creationId xmlns:a16="http://schemas.microsoft.com/office/drawing/2014/main" id="{B0339D1A-C7CA-0811-85D5-F9F4FAAABA0F}"/>
              </a:ext>
            </a:extLst>
          </p:cNvPr>
          <p:cNvSpPr txBox="1"/>
          <p:nvPr/>
        </p:nvSpPr>
        <p:spPr>
          <a:xfrm>
            <a:off x="2875722" y="4760793"/>
            <a:ext cx="6851374" cy="954107"/>
          </a:xfrm>
          <a:prstGeom prst="rect">
            <a:avLst/>
          </a:prstGeom>
          <a:noFill/>
        </p:spPr>
        <p:txBody>
          <a:bodyPr wrap="square" rtlCol="0">
            <a:spAutoFit/>
          </a:bodyPr>
          <a:lstStyle/>
          <a:p>
            <a:r>
              <a:rPr lang="en-US" sz="2800" dirty="0"/>
              <a:t>Mourn broken relationships, live in fear of the Lord. Can trust and let go. (</a:t>
            </a:r>
            <a:r>
              <a:rPr lang="en-US" sz="2800" dirty="0" err="1"/>
              <a:t>cf</a:t>
            </a:r>
            <a:r>
              <a:rPr lang="en-US" sz="2800" dirty="0"/>
              <a:t> Rom.12:15)</a:t>
            </a:r>
          </a:p>
        </p:txBody>
      </p:sp>
      <p:sp>
        <p:nvSpPr>
          <p:cNvPr id="5" name="Rectangle 4">
            <a:extLst>
              <a:ext uri="{FF2B5EF4-FFF2-40B4-BE49-F238E27FC236}">
                <a16:creationId xmlns:a16="http://schemas.microsoft.com/office/drawing/2014/main" id="{85704365-B889-5FE8-C21C-8453D5B2BD26}"/>
              </a:ext>
            </a:extLst>
          </p:cNvPr>
          <p:cNvSpPr/>
          <p:nvPr/>
        </p:nvSpPr>
        <p:spPr>
          <a:xfrm>
            <a:off x="2023694" y="5617770"/>
            <a:ext cx="7878568" cy="923330"/>
          </a:xfrm>
          <a:prstGeom prst="rect">
            <a:avLst/>
          </a:prstGeom>
          <a:noFill/>
        </p:spPr>
        <p:txBody>
          <a:bodyPr wrap="none" lIns="91440" tIns="45720" rIns="91440" bIns="45720">
            <a:spAutoFit/>
          </a:bodyPr>
          <a:lstStyle/>
          <a:p>
            <a:pPr algn="ctr"/>
            <a:r>
              <a:rPr lang="en-GB" sz="5400" b="1" dirty="0">
                <a:ln w="6600">
                  <a:solidFill>
                    <a:schemeClr val="accent2"/>
                  </a:solidFill>
                  <a:prstDash val="solid"/>
                </a:ln>
                <a:solidFill>
                  <a:srgbClr val="FFFFFF"/>
                </a:solidFill>
                <a:effectLst>
                  <a:outerShdw dist="38100" dir="2700000" algn="tl" rotWithShape="0">
                    <a:schemeClr val="accent2"/>
                  </a:outerShdw>
                </a:effectLst>
              </a:rPr>
              <a:t>Your photo or illustration ?</a:t>
            </a:r>
            <a:endParaRPr lang="en-GB"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2580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linds(horizont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3"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C63361-9F96-254D-A5BC-D232951FCF20}"/>
              </a:ext>
            </a:extLst>
          </p:cNvPr>
          <p:cNvSpPr>
            <a:spLocks noGrp="1"/>
          </p:cNvSpPr>
          <p:nvPr>
            <p:ph type="title"/>
          </p:nvPr>
        </p:nvSpPr>
        <p:spPr>
          <a:xfrm>
            <a:off x="466722" y="586855"/>
            <a:ext cx="3201366" cy="3387497"/>
          </a:xfrm>
        </p:spPr>
        <p:txBody>
          <a:bodyPr anchor="b">
            <a:normAutofit/>
          </a:bodyPr>
          <a:lstStyle/>
          <a:p>
            <a:pPr algn="r"/>
            <a:r>
              <a:rPr lang="en-US" sz="4000" dirty="0">
                <a:solidFill>
                  <a:srgbClr val="FFFFFF"/>
                </a:solidFill>
              </a:rPr>
              <a:t>The scriptures and those who  mourn</a:t>
            </a:r>
          </a:p>
        </p:txBody>
      </p:sp>
      <p:sp>
        <p:nvSpPr>
          <p:cNvPr id="3" name="Content Placeholder 2">
            <a:extLst>
              <a:ext uri="{FF2B5EF4-FFF2-40B4-BE49-F238E27FC236}">
                <a16:creationId xmlns:a16="http://schemas.microsoft.com/office/drawing/2014/main" id="{470474AE-1753-3701-5FF9-EF371D66222A}"/>
              </a:ext>
            </a:extLst>
          </p:cNvPr>
          <p:cNvSpPr>
            <a:spLocks noGrp="1"/>
          </p:cNvSpPr>
          <p:nvPr>
            <p:ph idx="1"/>
          </p:nvPr>
        </p:nvSpPr>
        <p:spPr>
          <a:xfrm>
            <a:off x="4810259" y="615614"/>
            <a:ext cx="6555347" cy="5903720"/>
          </a:xfrm>
        </p:spPr>
        <p:txBody>
          <a:bodyPr anchor="ctr">
            <a:normAutofit/>
          </a:bodyPr>
          <a:lstStyle/>
          <a:p>
            <a:pPr marL="0" indent="0">
              <a:buNone/>
            </a:pPr>
            <a:r>
              <a:rPr lang="en-IE" b="0" i="0" dirty="0">
                <a:solidFill>
                  <a:srgbClr val="000000"/>
                </a:solidFill>
                <a:effectLst/>
                <a:latin typeface="system-ui"/>
              </a:rPr>
              <a:t>Romans 12. 15-16</a:t>
            </a:r>
          </a:p>
          <a:p>
            <a:pPr marL="0" indent="0">
              <a:buNone/>
            </a:pPr>
            <a:r>
              <a:rPr lang="en-IE" dirty="0">
                <a:solidFill>
                  <a:srgbClr val="000000"/>
                </a:solidFill>
                <a:latin typeface="system-ui"/>
              </a:rPr>
              <a:t>R</a:t>
            </a:r>
            <a:r>
              <a:rPr lang="en-IE" b="0" i="0" dirty="0">
                <a:solidFill>
                  <a:srgbClr val="000000"/>
                </a:solidFill>
                <a:effectLst/>
                <a:latin typeface="system-ui"/>
              </a:rPr>
              <a:t>ejoice with those who rejoice; mourn with those who mourn. </a:t>
            </a:r>
            <a:r>
              <a:rPr lang="en-IE" b="1" i="0" baseline="30000" dirty="0">
                <a:solidFill>
                  <a:srgbClr val="000000"/>
                </a:solidFill>
                <a:effectLst/>
                <a:latin typeface="system-ui"/>
              </a:rPr>
              <a:t> </a:t>
            </a:r>
            <a:r>
              <a:rPr lang="en-IE" b="0" i="0" dirty="0">
                <a:solidFill>
                  <a:srgbClr val="000000"/>
                </a:solidFill>
                <a:effectLst/>
                <a:latin typeface="system-ui"/>
              </a:rPr>
              <a:t>Live in harmony with one another. </a:t>
            </a:r>
            <a:endParaRPr lang="en-IE" dirty="0">
              <a:latin typeface="system-ui"/>
            </a:endParaRPr>
          </a:p>
        </p:txBody>
      </p:sp>
    </p:spTree>
    <p:extLst>
      <p:ext uri="{BB962C8B-B14F-4D97-AF65-F5344CB8AC3E}">
        <p14:creationId xmlns:p14="http://schemas.microsoft.com/office/powerpoint/2010/main" val="156054323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1621</TotalTime>
  <Words>1789</Words>
  <Application>Microsoft Macintosh PowerPoint</Application>
  <PresentationFormat>Widescreen</PresentationFormat>
  <Paragraphs>96</Paragraphs>
  <Slides>25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Calibri</vt:lpstr>
      <vt:lpstr>Calibri Light</vt:lpstr>
      <vt:lpstr>Courier New</vt:lpstr>
      <vt:lpstr>Lucida Calligraphy</vt:lpstr>
      <vt:lpstr>system-ui</vt:lpstr>
      <vt:lpstr>Office Theme</vt:lpstr>
      <vt:lpstr>The Beatitudes: A Radical Way of Living</vt:lpstr>
      <vt:lpstr>    Sources for this presentation  The Beatitudes of Pope Francis A Manifesto for the Modern Christian by Aidan Donaldson  The Wisdom Jesus Transforming Heart and Mind – a New Perspective on Christ and His Message by Cynthia Bourgeault   </vt:lpstr>
      <vt:lpstr>Now when Jesus saw the crowds, he went up on a mountainside and sat down. His disciples came to him,  and he began to teach them.</vt:lpstr>
      <vt:lpstr>PowerPoint Presentation</vt:lpstr>
      <vt:lpstr> The poor in spirit, Those who mourn, The meek,  Those who hunger and thirst  for righteousness,  The merciful,    The pure in heart Peacemakers, Persecuted  When people insult you, </vt:lpstr>
      <vt:lpstr>PowerPoint Presentation</vt:lpstr>
      <vt:lpstr>The scriptures and the poor in spirit.</vt:lpstr>
      <vt:lpstr>Blessed are those who mourn for they will be comforted</vt:lpstr>
      <vt:lpstr>The scriptures and those who  mourn</vt:lpstr>
      <vt:lpstr>Blessed are the meek for they will inherit the earth</vt:lpstr>
      <vt:lpstr>The scriptures and those who are meek .</vt:lpstr>
      <vt:lpstr>Blessed are those who hunger and thirst for  righteousness for they will be filled</vt:lpstr>
      <vt:lpstr>The scriptures and those who  hunger and thirst for righteousness.</vt:lpstr>
      <vt:lpstr>PowerPoint Presentation</vt:lpstr>
      <vt:lpstr>Those who  are merciful and show mercy in the Scriptures</vt:lpstr>
      <vt:lpstr>PowerPoint Presentation</vt:lpstr>
      <vt:lpstr>The scriptures and those who  are pure in heart.</vt:lpstr>
      <vt:lpstr>Blessed are the peacemakers for they will be called children of God </vt:lpstr>
      <vt:lpstr>The scriptures and those who  are peacemakers.</vt:lpstr>
      <vt:lpstr>PowerPoint Presentation</vt:lpstr>
      <vt:lpstr>The scriptures and those who  are persecuted.</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Blessed are those who ….</dc:title>
  <dc:creator>Denis Gleeson</dc:creator>
  <cp:lastModifiedBy>Denis Gleeson</cp:lastModifiedBy>
  <cp:revision>34</cp:revision>
  <dcterms:created xsi:type="dcterms:W3CDTF">2023-09-19T15:28:20Z</dcterms:created>
  <dcterms:modified xsi:type="dcterms:W3CDTF">2023-11-26T19:31:50Z</dcterms:modified>
</cp:coreProperties>
</file>